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Fontdiner Swanky" panose="020B0604020202020204" charset="0"/>
      <p:regular r:id="rId11"/>
    </p:embeddedFont>
    <p:embeddedFont>
      <p:font typeface="Permanent Marker" panose="020B0604020202020204" charset="0"/>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h2sL9dc24GG1Z2QSc9DQzKa+sf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225" autoAdjust="0"/>
    <p:restoredTop sz="86441" autoAdjust="0"/>
  </p:normalViewPr>
  <p:slideViewPr>
    <p:cSldViewPr snapToGrid="0">
      <p:cViewPr varScale="1">
        <p:scale>
          <a:sx n="126" d="100"/>
          <a:sy n="126" d="100"/>
        </p:scale>
        <p:origin x="834" y="144"/>
      </p:cViewPr>
      <p:guideLst>
        <p:guide orient="horz" pos="1620"/>
        <p:guide pos="2880"/>
      </p:guideLst>
    </p:cSldViewPr>
  </p:slideViewPr>
  <p:outlineViewPr>
    <p:cViewPr>
      <p:scale>
        <a:sx n="33" d="100"/>
        <a:sy n="33" d="100"/>
      </p:scale>
      <p:origin x="0" y="-4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olarsteam.info/project/a-paleolimnological-investigation-of-climate-and-nitrogen-impacts-on-primary-producers-in-greenland-lakes-and-community-water-suppli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nthropocene-lab.com/core-stories-in-the-anthropocene" TargetMode="External"/><Relationship Id="rId7" Type="http://schemas.openxmlformats.org/officeDocument/2006/relationships/hyperlink" Target="https://polarsteam.info/project/a-paleolimnological-investigation-of-climate-and-nitrogen-impacts-on-primary-producers-in-greenland-lakes-and-community-water-suppli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polarsteam.info/participants/mia-tuccillo-researcher-fellow/" TargetMode="External"/><Relationship Id="rId4" Type="http://schemas.openxmlformats.org/officeDocument/2006/relationships/hyperlink" Target="https://planetforward.org/story/reconstructing-past-climate-chan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11700" y="430450"/>
            <a:ext cx="8520600" cy="820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dirty="0">
                <a:solidFill>
                  <a:srgbClr val="3C78D8"/>
                </a:solidFill>
              </a:rPr>
              <a:t>What is Lake Coring?</a:t>
            </a:r>
            <a:endParaRPr dirty="0">
              <a:solidFill>
                <a:srgbClr val="3C78D8"/>
              </a:solidFill>
            </a:endParaRPr>
          </a:p>
        </p:txBody>
      </p:sp>
      <p:pic>
        <p:nvPicPr>
          <p:cNvPr id="55" name="Google Shape;55;p1" descr="Polar STEAM: Education. Art. Science."/>
          <p:cNvPicPr preferRelativeResize="0"/>
          <p:nvPr/>
        </p:nvPicPr>
        <p:blipFill rotWithShape="1">
          <a:blip r:embed="rId4">
            <a:alphaModFix/>
          </a:blip>
          <a:srcRect/>
          <a:stretch/>
        </p:blipFill>
        <p:spPr>
          <a:xfrm>
            <a:off x="6795413" y="4345769"/>
            <a:ext cx="2265250" cy="637525"/>
          </a:xfrm>
          <a:prstGeom prst="rect">
            <a:avLst/>
          </a:prstGeom>
          <a:noFill/>
          <a:ln w="38100" cap="flat" cmpd="sng">
            <a:solidFill>
              <a:srgbClr val="6D9EEB"/>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59"/>
        <p:cNvGrpSpPr/>
        <p:nvPr/>
      </p:nvGrpSpPr>
      <p:grpSpPr>
        <a:xfrm>
          <a:off x="0" y="0"/>
          <a:ext cx="0" cy="0"/>
          <a:chOff x="0" y="0"/>
          <a:chExt cx="0" cy="0"/>
        </a:xfrm>
      </p:grpSpPr>
      <p:sp>
        <p:nvSpPr>
          <p:cNvPr id="2" name="Google Shape;66;p3">
            <a:extLst>
              <a:ext uri="{FF2B5EF4-FFF2-40B4-BE49-F238E27FC236}">
                <a16:creationId xmlns:a16="http://schemas.microsoft.com/office/drawing/2014/main" id="{2EB45E4E-A9AC-F5F9-560F-33CBB584A49D}"/>
              </a:ext>
            </a:extLst>
          </p:cNvPr>
          <p:cNvSpPr txBox="1">
            <a:spLocks noGrp="1"/>
          </p:cNvSpPr>
          <p:nvPr>
            <p:ph type="title" idx="4294967295"/>
          </p:nvPr>
        </p:nvSpPr>
        <p:spPr>
          <a:xfrm>
            <a:off x="-160783" y="-73283"/>
            <a:ext cx="3550919" cy="1277242"/>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5000"/>
              </a:lnSpc>
              <a:spcBef>
                <a:spcPts val="1500"/>
              </a:spcBef>
              <a:spcAft>
                <a:spcPts val="1500"/>
              </a:spcAft>
              <a:buClr>
                <a:srgbClr val="000000"/>
              </a:buClr>
              <a:buSzPts val="4000"/>
              <a:buFont typeface="Arial"/>
              <a:buNone/>
              <a:tabLst/>
              <a:defRPr/>
            </a:pPr>
            <a:r>
              <a:rPr kumimoji="0" lang="en-US" sz="4000" b="0" i="0" u="none" strike="noStrike" kern="0" cap="none" spc="0" normalizeH="0" baseline="0" noProof="0" dirty="0">
                <a:ln>
                  <a:noFill/>
                </a:ln>
                <a:solidFill>
                  <a:srgbClr val="1155CC"/>
                </a:solidFill>
                <a:effectLst/>
                <a:uLnTx/>
                <a:uFillTx/>
                <a:latin typeface="Permanent Marker"/>
                <a:ea typeface="Permanent Marker"/>
                <a:cs typeface="Permanent Marker"/>
                <a:sym typeface="Permanent Marker"/>
              </a:rPr>
              <a:t>Lake</a:t>
            </a:r>
            <a:r>
              <a:rPr kumimoji="0" lang="en-US" sz="4000" b="0" i="0" u="none" strike="noStrike" kern="0" cap="none" spc="0" normalizeH="0" noProof="0" dirty="0">
                <a:ln>
                  <a:noFill/>
                </a:ln>
                <a:solidFill>
                  <a:srgbClr val="1155CC"/>
                </a:solidFill>
                <a:effectLst/>
                <a:uLnTx/>
                <a:uFillTx/>
                <a:latin typeface="Permanent Marker"/>
                <a:ea typeface="Permanent Marker"/>
                <a:cs typeface="Permanent Marker"/>
                <a:sym typeface="Permanent Marker"/>
              </a:rPr>
              <a:t> </a:t>
            </a:r>
            <a:r>
              <a:rPr kumimoji="0" lang="en-US" sz="4000" b="0" i="0" u="none" strike="noStrike" kern="0" cap="none" spc="0" normalizeH="0" baseline="0" noProof="0" dirty="0">
                <a:ln>
                  <a:noFill/>
                </a:ln>
                <a:solidFill>
                  <a:srgbClr val="1155CC"/>
                </a:solidFill>
                <a:effectLst/>
                <a:uLnTx/>
                <a:uFillTx/>
                <a:latin typeface="Permanent Marker"/>
                <a:ea typeface="Permanent Marker"/>
                <a:cs typeface="Permanent Marker"/>
                <a:sym typeface="Permanent Marker"/>
              </a:rPr>
              <a:t>Coring</a:t>
            </a:r>
          </a:p>
        </p:txBody>
      </p:sp>
      <p:pic>
        <p:nvPicPr>
          <p:cNvPr id="60" name="Google Shape;60;p2" descr="Four people standing on a small inflatable raft equipped with scientific instruments on a calm body of water near a rocky shoreline"/>
          <p:cNvPicPr preferRelativeResize="0"/>
          <p:nvPr/>
        </p:nvPicPr>
        <p:blipFill rotWithShape="1">
          <a:blip r:embed="rId3">
            <a:alphaModFix/>
          </a:blip>
          <a:srcRect/>
          <a:stretch/>
        </p:blipFill>
        <p:spPr>
          <a:xfrm>
            <a:off x="3390136" y="693419"/>
            <a:ext cx="5478519" cy="4110057"/>
          </a:xfrm>
          <a:prstGeom prst="rect">
            <a:avLst/>
          </a:prstGeom>
          <a:noFill/>
          <a:ln w="114300" cap="flat" cmpd="sng">
            <a:solidFill>
              <a:schemeClr val="lt2"/>
            </a:solidFill>
            <a:prstDash val="solid"/>
            <a:round/>
            <a:headEnd type="none" w="sm" len="sm"/>
            <a:tailEnd type="none" w="sm" len="sm"/>
          </a:ln>
        </p:spPr>
      </p:pic>
      <p:sp>
        <p:nvSpPr>
          <p:cNvPr id="61" name="Google Shape;61;p2"/>
          <p:cNvSpPr/>
          <p:nvPr/>
        </p:nvSpPr>
        <p:spPr>
          <a:xfrm>
            <a:off x="175170" y="1203959"/>
            <a:ext cx="3988500" cy="3502815"/>
          </a:xfrm>
          <a:prstGeom prst="verticalScroll">
            <a:avLst>
              <a:gd name="adj" fmla="val 12500"/>
            </a:avLst>
          </a:prstGeom>
          <a:solidFill>
            <a:srgbClr val="3C78D8"/>
          </a:solidFill>
          <a:ln w="3810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1200"/>
              </a:spcBef>
              <a:spcAft>
                <a:spcPts val="1200"/>
              </a:spcAft>
              <a:buClr>
                <a:schemeClr val="dk1"/>
              </a:buClr>
              <a:buSzPts val="1100"/>
              <a:buFont typeface="Arial"/>
              <a:buNone/>
            </a:pPr>
            <a:r>
              <a:rPr lang="en" sz="2000" b="0" i="0" u="none" strike="noStrike" cap="none">
                <a:solidFill>
                  <a:srgbClr val="FFFFFF"/>
                </a:solidFill>
                <a:latin typeface="Arial"/>
                <a:ea typeface="Arial"/>
                <a:cs typeface="Arial"/>
                <a:sym typeface="Arial"/>
              </a:rPr>
              <a:t>Lake coring is like taking a long, skinny “time‑capsule straw” out of the bottom of a lake so scientists can learn what the lake was like hundreds or even thousands of years ago.</a:t>
            </a:r>
            <a:endParaRPr sz="1500" b="0" i="0" u="none" strike="noStrike" cap="non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65"/>
        <p:cNvGrpSpPr/>
        <p:nvPr/>
      </p:nvGrpSpPr>
      <p:grpSpPr>
        <a:xfrm>
          <a:off x="0" y="0"/>
          <a:ext cx="0" cy="0"/>
          <a:chOff x="0" y="0"/>
          <a:chExt cx="0" cy="0"/>
        </a:xfrm>
      </p:grpSpPr>
      <p:sp>
        <p:nvSpPr>
          <p:cNvPr id="66" name="Google Shape;66;p3"/>
          <p:cNvSpPr txBox="1">
            <a:spLocks noGrp="1"/>
          </p:cNvSpPr>
          <p:nvPr>
            <p:ph type="title" idx="4294967295"/>
          </p:nvPr>
        </p:nvSpPr>
        <p:spPr>
          <a:xfrm>
            <a:off x="3754582" y="19"/>
            <a:ext cx="4880843" cy="1985129"/>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5000"/>
              </a:lnSpc>
              <a:spcBef>
                <a:spcPts val="1500"/>
              </a:spcBef>
              <a:spcAft>
                <a:spcPts val="1500"/>
              </a:spcAft>
              <a:buClr>
                <a:srgbClr val="000000"/>
              </a:buClr>
              <a:buSzPts val="4000"/>
              <a:buFont typeface="Arial"/>
              <a:buNone/>
              <a:tabLst/>
              <a:defRPr/>
            </a:pPr>
            <a:r>
              <a:rPr kumimoji="0" lang="en-US" sz="4000" b="0" i="0" u="none" strike="noStrike" kern="0" cap="none" spc="0" normalizeH="0" baseline="0" noProof="0" dirty="0">
                <a:ln>
                  <a:noFill/>
                </a:ln>
                <a:solidFill>
                  <a:srgbClr val="1155CC"/>
                </a:solidFill>
                <a:effectLst/>
                <a:uLnTx/>
                <a:uFillTx/>
                <a:latin typeface="Permanent Marker"/>
                <a:ea typeface="Permanent Marker"/>
                <a:cs typeface="Permanent Marker"/>
                <a:sym typeface="Permanent Marker"/>
              </a:rPr>
              <a:t>What Actually Happens?</a:t>
            </a:r>
          </a:p>
        </p:txBody>
      </p:sp>
      <p:pic>
        <p:nvPicPr>
          <p:cNvPr id="67" name="Google Shape;67;p3" descr="Two people sitting in a boat holding a tube"/>
          <p:cNvPicPr preferRelativeResize="0"/>
          <p:nvPr/>
        </p:nvPicPr>
        <p:blipFill rotWithShape="1">
          <a:blip r:embed="rId3">
            <a:alphaModFix/>
          </a:blip>
          <a:srcRect t="-2160" b="2160"/>
          <a:stretch/>
        </p:blipFill>
        <p:spPr>
          <a:xfrm>
            <a:off x="343625" y="339875"/>
            <a:ext cx="3254625" cy="4358874"/>
          </a:xfrm>
          <a:prstGeom prst="rect">
            <a:avLst/>
          </a:prstGeom>
          <a:noFill/>
          <a:ln w="114300" cap="flat" cmpd="sng">
            <a:solidFill>
              <a:schemeClr val="lt2"/>
            </a:solidFill>
            <a:prstDash val="solid"/>
            <a:round/>
            <a:headEnd type="none" w="sm" len="sm"/>
            <a:tailEnd type="none" w="sm" len="sm"/>
          </a:ln>
        </p:spPr>
      </p:pic>
      <p:sp>
        <p:nvSpPr>
          <p:cNvPr id="68" name="Google Shape;68;p3"/>
          <p:cNvSpPr/>
          <p:nvPr/>
        </p:nvSpPr>
        <p:spPr>
          <a:xfrm>
            <a:off x="4075175" y="1711036"/>
            <a:ext cx="4663800" cy="3142514"/>
          </a:xfrm>
          <a:prstGeom prst="verticalScroll">
            <a:avLst>
              <a:gd name="adj" fmla="val 12500"/>
            </a:avLst>
          </a:prstGeom>
          <a:solidFill>
            <a:srgbClr val="3C78D8"/>
          </a:solidFill>
          <a:ln w="3810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1500"/>
              </a:spcBef>
              <a:spcAft>
                <a:spcPts val="1500"/>
              </a:spcAft>
              <a:buClr>
                <a:srgbClr val="000000"/>
              </a:buClr>
              <a:buSzPts val="2200"/>
              <a:buFont typeface="Arial"/>
              <a:buNone/>
            </a:pPr>
            <a:r>
              <a:rPr lang="en" sz="2200" b="0" i="0" u="none" strike="noStrike" cap="none" dirty="0">
                <a:solidFill>
                  <a:srgbClr val="FFFFFF"/>
                </a:solidFill>
                <a:latin typeface="Arial"/>
                <a:ea typeface="Arial"/>
                <a:cs typeface="Arial"/>
                <a:sym typeface="Arial"/>
              </a:rPr>
              <a:t>Scientists go out on a boat and lower a special tube, called a sediment core pipe, straight down into the mud at the bottom of the lake.</a:t>
            </a:r>
            <a:endParaRPr sz="2200" b="0" i="0" u="none" strike="noStrike" cap="none" dirty="0">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72"/>
        <p:cNvGrpSpPr/>
        <p:nvPr/>
      </p:nvGrpSpPr>
      <p:grpSpPr>
        <a:xfrm>
          <a:off x="0" y="0"/>
          <a:ext cx="0" cy="0"/>
          <a:chOff x="0" y="0"/>
          <a:chExt cx="0" cy="0"/>
        </a:xfrm>
      </p:grpSpPr>
      <p:sp>
        <p:nvSpPr>
          <p:cNvPr id="76" name="Google Shape;76;p4"/>
          <p:cNvSpPr txBox="1">
            <a:spLocks noGrp="1"/>
          </p:cNvSpPr>
          <p:nvPr>
            <p:ph type="title" idx="4294967295"/>
          </p:nvPr>
        </p:nvSpPr>
        <p:spPr>
          <a:xfrm>
            <a:off x="217563" y="35738"/>
            <a:ext cx="3333600" cy="1108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0" i="0" u="none" strike="noStrike" kern="0" cap="none" spc="0" normalizeH="0" baseline="0" noProof="0" dirty="0">
                <a:ln>
                  <a:noFill/>
                </a:ln>
                <a:solidFill>
                  <a:srgbClr val="1155CC"/>
                </a:solidFill>
                <a:effectLst/>
                <a:uLnTx/>
                <a:uFillTx/>
                <a:latin typeface="Permanent Marker"/>
                <a:ea typeface="Permanent Marker"/>
                <a:cs typeface="Permanent Marker"/>
                <a:sym typeface="Permanent Marker"/>
              </a:rPr>
              <a:t>Sediment Core Piping</a:t>
            </a:r>
          </a:p>
        </p:txBody>
      </p:sp>
      <p:pic>
        <p:nvPicPr>
          <p:cNvPr id="75" name="Google Shape;75;p4" descr="A person holding up a tube with sediment sample in it"/>
          <p:cNvPicPr preferRelativeResize="0"/>
          <p:nvPr/>
        </p:nvPicPr>
        <p:blipFill rotWithShape="1">
          <a:blip r:embed="rId3">
            <a:alphaModFix/>
          </a:blip>
          <a:srcRect/>
          <a:stretch/>
        </p:blipFill>
        <p:spPr>
          <a:xfrm>
            <a:off x="494100" y="1154800"/>
            <a:ext cx="2676200" cy="3579800"/>
          </a:xfrm>
          <a:prstGeom prst="rect">
            <a:avLst/>
          </a:prstGeom>
          <a:noFill/>
          <a:ln w="114300" cap="flat" cmpd="sng">
            <a:solidFill>
              <a:schemeClr val="lt2"/>
            </a:solidFill>
            <a:prstDash val="solid"/>
            <a:round/>
            <a:headEnd type="none" w="sm" len="sm"/>
            <a:tailEnd type="none" w="sm" len="sm"/>
          </a:ln>
        </p:spPr>
      </p:pic>
      <p:pic>
        <p:nvPicPr>
          <p:cNvPr id="74" name="Google Shape;74;p4" descr="Diagram illustrating a step-by-step process of sediment sampling using a tube and hammer system, with ten labeled stages from start to tube removal"/>
          <p:cNvPicPr preferRelativeResize="0"/>
          <p:nvPr/>
        </p:nvPicPr>
        <p:blipFill rotWithShape="1">
          <a:blip r:embed="rId4">
            <a:alphaModFix/>
          </a:blip>
          <a:srcRect b="20064"/>
          <a:stretch/>
        </p:blipFill>
        <p:spPr>
          <a:xfrm>
            <a:off x="3598812" y="273838"/>
            <a:ext cx="5304474" cy="2370224"/>
          </a:xfrm>
          <a:prstGeom prst="rect">
            <a:avLst/>
          </a:prstGeom>
          <a:noFill/>
          <a:ln w="76200" cap="flat" cmpd="sng">
            <a:solidFill>
              <a:srgbClr val="7F6000"/>
            </a:solidFill>
            <a:prstDash val="solid"/>
            <a:round/>
            <a:headEnd type="none" w="sm" len="sm"/>
            <a:tailEnd type="none" w="sm" len="sm"/>
          </a:ln>
        </p:spPr>
      </p:pic>
      <p:sp>
        <p:nvSpPr>
          <p:cNvPr id="73" name="Google Shape;73;p4"/>
          <p:cNvSpPr/>
          <p:nvPr/>
        </p:nvSpPr>
        <p:spPr>
          <a:xfrm>
            <a:off x="3502275" y="2883100"/>
            <a:ext cx="5497500" cy="1994100"/>
          </a:xfrm>
          <a:prstGeom prst="verticalScroll">
            <a:avLst>
              <a:gd name="adj" fmla="val 12500"/>
            </a:avLst>
          </a:prstGeom>
          <a:solidFill>
            <a:srgbClr val="3C78D8"/>
          </a:solidFill>
          <a:ln w="3810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1500"/>
              </a:spcBef>
              <a:spcAft>
                <a:spcPts val="1500"/>
              </a:spcAft>
              <a:buClr>
                <a:srgbClr val="000000"/>
              </a:buClr>
              <a:buSzPts val="2200"/>
              <a:buFont typeface="Arial"/>
              <a:buNone/>
            </a:pPr>
            <a:r>
              <a:rPr lang="en" sz="2200" b="0" i="0" u="none" strike="noStrike" cap="none">
                <a:solidFill>
                  <a:srgbClr val="FFFFFF"/>
                </a:solidFill>
                <a:latin typeface="Arial"/>
                <a:ea typeface="Arial"/>
                <a:cs typeface="Arial"/>
                <a:sym typeface="Arial"/>
              </a:rPr>
              <a:t>The tube pushes into the mud and fills up with layers of sediment (that’s the dirt, tiny rocks, pollen, and dead plants that slowly settle on the lake bottom).</a:t>
            </a:r>
            <a:endParaRPr sz="2200" b="0" i="0" u="none" strike="noStrike" cap="non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80"/>
        <p:cNvGrpSpPr/>
        <p:nvPr/>
      </p:nvGrpSpPr>
      <p:grpSpPr>
        <a:xfrm>
          <a:off x="0" y="0"/>
          <a:ext cx="0" cy="0"/>
          <a:chOff x="0" y="0"/>
          <a:chExt cx="0" cy="0"/>
        </a:xfrm>
      </p:grpSpPr>
      <p:sp>
        <p:nvSpPr>
          <p:cNvPr id="2" name="Google Shape;76;p4">
            <a:extLst>
              <a:ext uri="{FF2B5EF4-FFF2-40B4-BE49-F238E27FC236}">
                <a16:creationId xmlns:a16="http://schemas.microsoft.com/office/drawing/2014/main" id="{72D0901F-41AD-FFD3-FC9F-61B3E3731C70}"/>
              </a:ext>
            </a:extLst>
          </p:cNvPr>
          <p:cNvSpPr txBox="1">
            <a:spLocks noGrp="1"/>
          </p:cNvSpPr>
          <p:nvPr>
            <p:ph type="title" idx="4294967295"/>
          </p:nvPr>
        </p:nvSpPr>
        <p:spPr>
          <a:xfrm>
            <a:off x="68944" y="0"/>
            <a:ext cx="3333600" cy="646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0" i="0" u="none" strike="noStrike" kern="0" cap="none" spc="0" normalizeH="0" baseline="0" noProof="0" dirty="0">
                <a:ln>
                  <a:noFill/>
                </a:ln>
                <a:solidFill>
                  <a:srgbClr val="1155CC"/>
                </a:solidFill>
                <a:effectLst/>
                <a:uLnTx/>
                <a:uFillTx/>
                <a:latin typeface="Permanent Marker"/>
                <a:ea typeface="Permanent Marker"/>
                <a:cs typeface="Permanent Marker"/>
                <a:sym typeface="Permanent Marker"/>
              </a:rPr>
              <a:t>Sample Layers</a:t>
            </a:r>
          </a:p>
        </p:txBody>
      </p:sp>
      <p:pic>
        <p:nvPicPr>
          <p:cNvPr id="81" name="Google Shape;81;p5" descr="Shelves with stored samples"/>
          <p:cNvPicPr preferRelativeResize="0"/>
          <p:nvPr/>
        </p:nvPicPr>
        <p:blipFill rotWithShape="1">
          <a:blip r:embed="rId3">
            <a:alphaModFix/>
          </a:blip>
          <a:srcRect/>
          <a:stretch/>
        </p:blipFill>
        <p:spPr>
          <a:xfrm>
            <a:off x="376633" y="646300"/>
            <a:ext cx="4468172" cy="4173150"/>
          </a:xfrm>
          <a:prstGeom prst="rect">
            <a:avLst/>
          </a:prstGeom>
          <a:noFill/>
          <a:ln w="114300" cap="flat" cmpd="sng">
            <a:solidFill>
              <a:schemeClr val="lt2"/>
            </a:solidFill>
            <a:prstDash val="solid"/>
            <a:round/>
            <a:headEnd type="none" w="sm" len="sm"/>
            <a:tailEnd type="none" w="sm" len="sm"/>
          </a:ln>
        </p:spPr>
      </p:pic>
      <p:sp>
        <p:nvSpPr>
          <p:cNvPr id="82" name="Google Shape;82;p5"/>
          <p:cNvSpPr/>
          <p:nvPr/>
        </p:nvSpPr>
        <p:spPr>
          <a:xfrm>
            <a:off x="670019" y="1050375"/>
            <a:ext cx="4262400" cy="2833800"/>
          </a:xfrm>
          <a:prstGeom prst="verticalScroll">
            <a:avLst>
              <a:gd name="adj" fmla="val 12500"/>
            </a:avLst>
          </a:prstGeom>
          <a:solidFill>
            <a:srgbClr val="3C78D8"/>
          </a:solidFill>
          <a:ln w="3810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1500"/>
              </a:spcBef>
              <a:spcAft>
                <a:spcPts val="1500"/>
              </a:spcAft>
              <a:buClr>
                <a:srgbClr val="000000"/>
              </a:buClr>
              <a:buSzPts val="2200"/>
              <a:buFont typeface="Arial"/>
              <a:buNone/>
            </a:pPr>
            <a:r>
              <a:rPr lang="en" sz="2200" b="0" i="0" u="none" strike="noStrike" cap="none">
                <a:solidFill>
                  <a:srgbClr val="FFFFFF"/>
                </a:solidFill>
                <a:latin typeface="Arial"/>
                <a:ea typeface="Arial"/>
                <a:cs typeface="Arial"/>
                <a:sym typeface="Arial"/>
              </a:rPr>
              <a:t>When they pull the tube back up, it contains layers stacked in order, oldest at the bottom and newest at the top. </a:t>
            </a:r>
            <a:endParaRPr sz="2200" b="0" i="0" u="none" strike="noStrike" cap="none">
              <a:solidFill>
                <a:srgbClr val="FFFFFF"/>
              </a:solidFill>
              <a:latin typeface="Arial"/>
              <a:ea typeface="Arial"/>
              <a:cs typeface="Arial"/>
              <a:sym typeface="Arial"/>
            </a:endParaRPr>
          </a:p>
        </p:txBody>
      </p:sp>
      <p:pic>
        <p:nvPicPr>
          <p:cNvPr id="83" name="Google Shape;83;p5" descr="A sample with a piece of paper next to it that says Hastings Lake ~10,000 - 15,000 years old"/>
          <p:cNvPicPr preferRelativeResize="0"/>
          <p:nvPr/>
        </p:nvPicPr>
        <p:blipFill rotWithShape="1">
          <a:blip r:embed="rId4">
            <a:alphaModFix/>
          </a:blip>
          <a:srcRect/>
          <a:stretch/>
        </p:blipFill>
        <p:spPr>
          <a:xfrm>
            <a:off x="5206269" y="646300"/>
            <a:ext cx="3614625" cy="4173150"/>
          </a:xfrm>
          <a:prstGeom prst="rect">
            <a:avLst/>
          </a:prstGeom>
          <a:noFill/>
          <a:ln w="114300" cap="flat" cmpd="sng">
            <a:solidFill>
              <a:schemeClr val="lt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87"/>
        <p:cNvGrpSpPr/>
        <p:nvPr/>
      </p:nvGrpSpPr>
      <p:grpSpPr>
        <a:xfrm>
          <a:off x="0" y="0"/>
          <a:ext cx="0" cy="0"/>
          <a:chOff x="0" y="0"/>
          <a:chExt cx="0" cy="0"/>
        </a:xfrm>
      </p:grpSpPr>
      <p:sp>
        <p:nvSpPr>
          <p:cNvPr id="89" name="Google Shape;89;p6"/>
          <p:cNvSpPr txBox="1">
            <a:spLocks noGrp="1"/>
          </p:cNvSpPr>
          <p:nvPr>
            <p:ph type="title" idx="4294967295"/>
          </p:nvPr>
        </p:nvSpPr>
        <p:spPr>
          <a:xfrm>
            <a:off x="217576" y="35750"/>
            <a:ext cx="3655200" cy="646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3000" b="0" i="0" u="none" strike="noStrike" kern="0" cap="none" spc="0" normalizeH="0" baseline="0" noProof="0" dirty="0">
                <a:ln>
                  <a:noFill/>
                </a:ln>
                <a:solidFill>
                  <a:srgbClr val="1155CC"/>
                </a:solidFill>
                <a:effectLst/>
                <a:uLnTx/>
                <a:uFillTx/>
                <a:latin typeface="Permanent Marker"/>
                <a:ea typeface="Permanent Marker"/>
                <a:cs typeface="Permanent Marker"/>
                <a:sym typeface="Permanent Marker"/>
              </a:rPr>
              <a:t>Why This is Cool</a:t>
            </a:r>
          </a:p>
        </p:txBody>
      </p:sp>
      <p:sp>
        <p:nvSpPr>
          <p:cNvPr id="90" name="Google Shape;90;p6"/>
          <p:cNvSpPr/>
          <p:nvPr/>
        </p:nvSpPr>
        <p:spPr>
          <a:xfrm>
            <a:off x="217574" y="682250"/>
            <a:ext cx="8546100" cy="4171200"/>
          </a:xfrm>
          <a:prstGeom prst="verticalScroll">
            <a:avLst>
              <a:gd name="adj" fmla="val 12500"/>
            </a:avLst>
          </a:prstGeom>
          <a:solidFill>
            <a:srgbClr val="3C78D8"/>
          </a:solidFill>
          <a:ln w="38100"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1500"/>
              </a:spcBef>
              <a:spcAft>
                <a:spcPts val="0"/>
              </a:spcAft>
              <a:buClr>
                <a:schemeClr val="dk1"/>
              </a:buClr>
              <a:buSzPts val="1100"/>
              <a:buFont typeface="Arial"/>
              <a:buNone/>
            </a:pPr>
            <a:r>
              <a:rPr lang="en" sz="2000" b="0" i="0" u="none" strike="noStrike" cap="none">
                <a:solidFill>
                  <a:schemeClr val="lt1"/>
                </a:solidFill>
                <a:latin typeface="Arial"/>
                <a:ea typeface="Arial"/>
                <a:cs typeface="Arial"/>
                <a:sym typeface="Arial"/>
              </a:rPr>
              <a:t>Each layer is like a page in a history book:</a:t>
            </a:r>
            <a:endParaRPr sz="2000" b="0" i="0" u="none" strike="noStrike" cap="none">
              <a:solidFill>
                <a:schemeClr val="lt1"/>
              </a:solidFill>
              <a:latin typeface="Arial"/>
              <a:ea typeface="Arial"/>
              <a:cs typeface="Arial"/>
              <a:sym typeface="Arial"/>
            </a:endParaRPr>
          </a:p>
          <a:p>
            <a:pPr marL="457200" marR="0" lvl="0" indent="-355600" algn="l" rtl="0">
              <a:lnSpc>
                <a:spcPct val="115000"/>
              </a:lnSpc>
              <a:spcBef>
                <a:spcPts val="1500"/>
              </a:spcBef>
              <a:spcAft>
                <a:spcPts val="0"/>
              </a:spcAft>
              <a:buClr>
                <a:schemeClr val="lt1"/>
              </a:buClr>
              <a:buSzPts val="2000"/>
              <a:buFont typeface="Arial"/>
              <a:buChar char="●"/>
            </a:pPr>
            <a:r>
              <a:rPr lang="en" sz="2000" b="0" i="0" u="none" strike="noStrike" cap="none">
                <a:solidFill>
                  <a:schemeClr val="lt1"/>
                </a:solidFill>
                <a:latin typeface="Arial"/>
                <a:ea typeface="Arial"/>
                <a:cs typeface="Arial"/>
                <a:sym typeface="Arial"/>
              </a:rPr>
              <a:t>Pollen tells what kinds of plants used to grow nearby.</a:t>
            </a:r>
            <a:endParaRPr sz="2000" b="0" i="0" u="none" strike="noStrike" cap="none">
              <a:solidFill>
                <a:schemeClr val="lt1"/>
              </a:solidFill>
              <a:latin typeface="Arial"/>
              <a:ea typeface="Arial"/>
              <a:cs typeface="Arial"/>
              <a:sym typeface="Arial"/>
            </a:endParaRPr>
          </a:p>
          <a:p>
            <a:pPr marL="457200" marR="0" lvl="0" indent="-355600" algn="l" rtl="0">
              <a:lnSpc>
                <a:spcPct val="115000"/>
              </a:lnSpc>
              <a:spcBef>
                <a:spcPts val="0"/>
              </a:spcBef>
              <a:spcAft>
                <a:spcPts val="0"/>
              </a:spcAft>
              <a:buClr>
                <a:schemeClr val="lt1"/>
              </a:buClr>
              <a:buSzPts val="2000"/>
              <a:buFont typeface="Arial"/>
              <a:buChar char="●"/>
            </a:pPr>
            <a:r>
              <a:rPr lang="en" sz="2000" b="0" i="0" u="none" strike="noStrike" cap="none">
                <a:solidFill>
                  <a:schemeClr val="lt1"/>
                </a:solidFill>
                <a:latin typeface="Arial"/>
                <a:ea typeface="Arial"/>
                <a:cs typeface="Arial"/>
                <a:sym typeface="Arial"/>
              </a:rPr>
              <a:t>Ash can show when a volcano erupted.</a:t>
            </a:r>
            <a:endParaRPr sz="2000" b="0" i="0" u="none" strike="noStrike" cap="none">
              <a:solidFill>
                <a:schemeClr val="lt1"/>
              </a:solidFill>
              <a:latin typeface="Arial"/>
              <a:ea typeface="Arial"/>
              <a:cs typeface="Arial"/>
              <a:sym typeface="Arial"/>
            </a:endParaRPr>
          </a:p>
          <a:p>
            <a:pPr marL="457200" marR="0" lvl="0" indent="-355600" algn="l" rtl="0">
              <a:lnSpc>
                <a:spcPct val="115000"/>
              </a:lnSpc>
              <a:spcBef>
                <a:spcPts val="0"/>
              </a:spcBef>
              <a:spcAft>
                <a:spcPts val="0"/>
              </a:spcAft>
              <a:buClr>
                <a:schemeClr val="lt1"/>
              </a:buClr>
              <a:buSzPts val="2000"/>
              <a:buFont typeface="Arial"/>
              <a:buChar char="●"/>
            </a:pPr>
            <a:r>
              <a:rPr lang="en" sz="2000" b="0" i="0" u="none" strike="noStrike" cap="none">
                <a:solidFill>
                  <a:schemeClr val="lt1"/>
                </a:solidFill>
                <a:latin typeface="Arial"/>
                <a:ea typeface="Arial"/>
                <a:cs typeface="Arial"/>
                <a:sym typeface="Arial"/>
              </a:rPr>
              <a:t>Changes in color can show droughts, floods, or pollution.</a:t>
            </a:r>
            <a:endParaRPr sz="2000" b="0" i="0" u="none" strike="noStrike" cap="none">
              <a:solidFill>
                <a:schemeClr val="lt1"/>
              </a:solidFill>
              <a:latin typeface="Arial"/>
              <a:ea typeface="Arial"/>
              <a:cs typeface="Arial"/>
              <a:sym typeface="Arial"/>
            </a:endParaRPr>
          </a:p>
          <a:p>
            <a:pPr marL="457200" marR="0" lvl="0" indent="-355600" algn="l" rtl="0">
              <a:lnSpc>
                <a:spcPct val="115000"/>
              </a:lnSpc>
              <a:spcBef>
                <a:spcPts val="1500"/>
              </a:spcBef>
              <a:spcAft>
                <a:spcPts val="0"/>
              </a:spcAft>
              <a:buClr>
                <a:schemeClr val="lt1"/>
              </a:buClr>
              <a:buSzPts val="2000"/>
              <a:buFont typeface="Arial"/>
              <a:buChar char="●"/>
            </a:pPr>
            <a:r>
              <a:rPr lang="en" sz="2000" b="0" i="0" u="none" strike="noStrike" cap="none">
                <a:solidFill>
                  <a:schemeClr val="lt1"/>
                </a:solidFill>
                <a:latin typeface="Arial"/>
                <a:ea typeface="Arial"/>
                <a:cs typeface="Arial"/>
                <a:sym typeface="Arial"/>
              </a:rPr>
              <a:t>Tiny fossils reveal what animals lived in the lake long ago.</a:t>
            </a:r>
            <a:endParaRPr sz="2000" b="0" i="0" u="none" strike="noStrike" cap="none">
              <a:solidFill>
                <a:schemeClr val="lt1"/>
              </a:solidFill>
              <a:latin typeface="Arial"/>
              <a:ea typeface="Arial"/>
              <a:cs typeface="Arial"/>
              <a:sym typeface="Arial"/>
            </a:endParaRPr>
          </a:p>
          <a:p>
            <a:pPr marL="0" marR="0" lvl="0" indent="0" algn="l" rtl="0">
              <a:lnSpc>
                <a:spcPct val="115000"/>
              </a:lnSpc>
              <a:spcBef>
                <a:spcPts val="1500"/>
              </a:spcBef>
              <a:spcAft>
                <a:spcPts val="0"/>
              </a:spcAft>
              <a:buClr>
                <a:srgbClr val="000000"/>
              </a:buClr>
              <a:buSzPts val="2000"/>
              <a:buFont typeface="Arial"/>
              <a:buNone/>
            </a:pPr>
            <a:r>
              <a:rPr lang="en" sz="2000" b="0" i="0" u="none" strike="noStrike" cap="none">
                <a:solidFill>
                  <a:schemeClr val="lt1"/>
                </a:solidFill>
                <a:latin typeface="Arial"/>
                <a:ea typeface="Arial"/>
                <a:cs typeface="Arial"/>
                <a:sym typeface="Arial"/>
              </a:rPr>
              <a:t>Scientists study these layers to understand climate change, ecosystems, and how the environment has changed over time.</a:t>
            </a:r>
            <a:endParaRPr sz="2000" b="0" i="0" u="none" strike="noStrike" cap="none">
              <a:solidFill>
                <a:schemeClr val="lt1"/>
              </a:solidFill>
              <a:latin typeface="Arial"/>
              <a:ea typeface="Arial"/>
              <a:cs typeface="Arial"/>
              <a:sym typeface="Arial"/>
            </a:endParaRPr>
          </a:p>
        </p:txBody>
      </p:sp>
      <p:pic>
        <p:nvPicPr>
          <p:cNvPr id="91" name="Google Shape;91;p6" descr="Two people standing inside a storage area of a lab where tubes of samples are being stored"/>
          <p:cNvPicPr preferRelativeResize="0"/>
          <p:nvPr/>
        </p:nvPicPr>
        <p:blipFill rotWithShape="1">
          <a:blip r:embed="rId3">
            <a:alphaModFix/>
          </a:blip>
          <a:srcRect/>
          <a:stretch/>
        </p:blipFill>
        <p:spPr>
          <a:xfrm rot="386518">
            <a:off x="6023352" y="344378"/>
            <a:ext cx="2827958" cy="1590731"/>
          </a:xfrm>
          <a:prstGeom prst="rect">
            <a:avLst/>
          </a:prstGeom>
          <a:noFill/>
          <a:ln w="76200" cap="flat" cmpd="sng">
            <a:solidFill>
              <a:schemeClr val="lt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rot="-470643">
            <a:off x="73497" y="326132"/>
            <a:ext cx="3356607" cy="572637"/>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solidFill>
                  <a:srgbClr val="3D85C6"/>
                </a:solidFill>
                <a:latin typeface="Permanent Marker"/>
                <a:ea typeface="Permanent Marker"/>
                <a:cs typeface="Permanent Marker"/>
                <a:sym typeface="Permanent Marker"/>
              </a:rPr>
              <a:t>Meet Mia Tuccillo</a:t>
            </a:r>
            <a:endParaRPr dirty="0">
              <a:solidFill>
                <a:srgbClr val="3D85C6"/>
              </a:solidFill>
              <a:latin typeface="Permanent Marker"/>
              <a:ea typeface="Permanent Marker"/>
              <a:cs typeface="Permanent Marker"/>
              <a:sym typeface="Permanent Marker"/>
            </a:endParaRPr>
          </a:p>
        </p:txBody>
      </p:sp>
      <p:pic>
        <p:nvPicPr>
          <p:cNvPr id="98" name="Google Shape;98;p7" descr="Mia standing with hands on hips in front of a mountainous landscape"/>
          <p:cNvPicPr preferRelativeResize="0"/>
          <p:nvPr/>
        </p:nvPicPr>
        <p:blipFill rotWithShape="1">
          <a:blip r:embed="rId3">
            <a:alphaModFix/>
          </a:blip>
          <a:srcRect/>
          <a:stretch/>
        </p:blipFill>
        <p:spPr>
          <a:xfrm rot="-534601">
            <a:off x="486444" y="892490"/>
            <a:ext cx="2937287" cy="2937308"/>
          </a:xfrm>
          <a:prstGeom prst="rect">
            <a:avLst/>
          </a:prstGeom>
          <a:noFill/>
          <a:ln w="114300" cap="flat" cmpd="sng">
            <a:solidFill>
              <a:schemeClr val="lt2"/>
            </a:solidFill>
            <a:prstDash val="solid"/>
            <a:round/>
            <a:headEnd type="none" w="sm" len="sm"/>
            <a:tailEnd type="none" w="sm" len="sm"/>
          </a:ln>
        </p:spPr>
      </p:pic>
      <p:sp>
        <p:nvSpPr>
          <p:cNvPr id="100" name="Google Shape;100;p7"/>
          <p:cNvSpPr txBox="1">
            <a:spLocks noGrp="1"/>
          </p:cNvSpPr>
          <p:nvPr>
            <p:ph type="title"/>
          </p:nvPr>
        </p:nvSpPr>
        <p:spPr>
          <a:xfrm rot="-470643">
            <a:off x="597803" y="3917506"/>
            <a:ext cx="3356607" cy="983584"/>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55556"/>
              <a:buNone/>
            </a:pPr>
            <a:r>
              <a:rPr lang="en" sz="2000">
                <a:solidFill>
                  <a:srgbClr val="3D85C6"/>
                </a:solidFill>
                <a:latin typeface="Permanent Marker"/>
                <a:ea typeface="Permanent Marker"/>
                <a:cs typeface="Permanent Marker"/>
                <a:sym typeface="Permanent Marker"/>
              </a:rPr>
              <a:t>All pictures &amp; information in this presentation come from working with Mia!</a:t>
            </a:r>
            <a:endParaRPr sz="2000">
              <a:solidFill>
                <a:srgbClr val="3D85C6"/>
              </a:solidFill>
              <a:latin typeface="Permanent Marker"/>
              <a:ea typeface="Permanent Marker"/>
              <a:cs typeface="Permanent Marker"/>
              <a:sym typeface="Permanent Marker"/>
            </a:endParaRPr>
          </a:p>
        </p:txBody>
      </p:sp>
      <p:sp>
        <p:nvSpPr>
          <p:cNvPr id="97" name="Google Shape;97;p7"/>
          <p:cNvSpPr txBox="1">
            <a:spLocks noGrp="1"/>
          </p:cNvSpPr>
          <p:nvPr>
            <p:ph type="body" idx="1"/>
          </p:nvPr>
        </p:nvSpPr>
        <p:spPr>
          <a:xfrm>
            <a:off x="3803350" y="578000"/>
            <a:ext cx="4898100" cy="43899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SzPts val="1800"/>
              <a:buNone/>
            </a:pPr>
            <a:r>
              <a:rPr lang="en" sz="1500" b="1">
                <a:solidFill>
                  <a:srgbClr val="1155CC"/>
                </a:solidFill>
              </a:rPr>
              <a:t>Mia Tuccillo | Researcher Fellow</a:t>
            </a:r>
            <a:endParaRPr sz="1500" b="1">
              <a:solidFill>
                <a:srgbClr val="1155CC"/>
              </a:solidFill>
            </a:endParaRPr>
          </a:p>
          <a:p>
            <a:pPr marL="0" lvl="0" indent="0" algn="l" rtl="0">
              <a:lnSpc>
                <a:spcPct val="120000"/>
              </a:lnSpc>
              <a:spcBef>
                <a:spcPts val="0"/>
              </a:spcBef>
              <a:spcAft>
                <a:spcPts val="0"/>
              </a:spcAft>
              <a:buClr>
                <a:schemeClr val="dk1"/>
              </a:buClr>
              <a:buSzPts val="1100"/>
              <a:buFont typeface="Arial"/>
              <a:buNone/>
            </a:pPr>
            <a:r>
              <a:rPr lang="en" sz="1500">
                <a:solidFill>
                  <a:srgbClr val="1155CC"/>
                </a:solidFill>
              </a:rPr>
              <a:t>Northwestern University | Evanston, IL</a:t>
            </a:r>
            <a:endParaRPr sz="1500">
              <a:solidFill>
                <a:srgbClr val="1155CC"/>
              </a:solidFill>
            </a:endParaRPr>
          </a:p>
          <a:p>
            <a:pPr marL="0" lvl="0" indent="0" algn="l" rtl="0">
              <a:lnSpc>
                <a:spcPct val="120000"/>
              </a:lnSpc>
              <a:spcBef>
                <a:spcPts val="0"/>
              </a:spcBef>
              <a:spcAft>
                <a:spcPts val="0"/>
              </a:spcAft>
              <a:buClr>
                <a:schemeClr val="dk1"/>
              </a:buClr>
              <a:buSzPts val="1100"/>
              <a:buFont typeface="Arial"/>
              <a:buNone/>
            </a:pPr>
            <a:r>
              <a:rPr lang="en" sz="1300">
                <a:solidFill>
                  <a:srgbClr val="1155CC"/>
                </a:solidFill>
              </a:rPr>
              <a:t>Project(s):</a:t>
            </a:r>
            <a:endParaRPr sz="1300">
              <a:solidFill>
                <a:srgbClr val="1155CC"/>
              </a:solidFill>
            </a:endParaRPr>
          </a:p>
          <a:p>
            <a:pPr marL="0" lvl="0" indent="0" algn="l" rtl="0">
              <a:lnSpc>
                <a:spcPct val="120000"/>
              </a:lnSpc>
              <a:spcBef>
                <a:spcPts val="0"/>
              </a:spcBef>
              <a:spcAft>
                <a:spcPts val="0"/>
              </a:spcAft>
              <a:buClr>
                <a:schemeClr val="dk1"/>
              </a:buClr>
              <a:buSzPts val="1100"/>
              <a:buFont typeface="Arial"/>
              <a:buNone/>
            </a:pPr>
            <a:r>
              <a:rPr lang="en" sz="1300" u="sng">
                <a:solidFill>
                  <a:srgbClr val="1155CC"/>
                </a:solidFill>
                <a:hlinkClick r:id="rId4">
                  <a:extLst>
                    <a:ext uri="{A12FA001-AC4F-418D-AE19-62706E023703}">
                      <ahyp:hlinkClr xmlns:ahyp="http://schemas.microsoft.com/office/drawing/2018/hyperlinkcolor" val="tx"/>
                    </a:ext>
                  </a:extLst>
                </a:hlinkClick>
              </a:rPr>
              <a:t>A Paleolimnological Investigation of Climate and Nitrogen Impacts on Primary Producers in Greenland Lakes and Community Water Supplies</a:t>
            </a:r>
            <a:endParaRPr sz="1300" u="sng">
              <a:solidFill>
                <a:srgbClr val="1155CC"/>
              </a:solidFill>
            </a:endParaRPr>
          </a:p>
          <a:p>
            <a:pPr marL="0" lvl="0" indent="0" algn="l" rtl="0">
              <a:lnSpc>
                <a:spcPct val="95000"/>
              </a:lnSpc>
              <a:spcBef>
                <a:spcPts val="0"/>
              </a:spcBef>
              <a:spcAft>
                <a:spcPts val="2300"/>
              </a:spcAft>
              <a:buSzPts val="1800"/>
              <a:buNone/>
            </a:pPr>
            <a:r>
              <a:rPr lang="en" sz="1500">
                <a:solidFill>
                  <a:srgbClr val="1155CC"/>
                </a:solidFill>
              </a:rPr>
              <a:t>Mia’s research focuses on how climate and landscape changes impact ecosystems in Arctic lakes. Her project extracts chemical compounds from lake sediment archives in Kalaallit Nunaat (Greenland) to measure shifts in freshwater primary producers over the last 10,000 years. Mia’s work illuminates how climate change drives shifts in lake cyanobacteria that could pose threats to drinking water in the Arctic. She most enjoys how her research has opened doors for community conversations, research partnerships, and new friendships in Greenlandic communities.</a:t>
            </a:r>
            <a:endParaRPr sz="2000">
              <a:solidFill>
                <a:srgbClr val="1155CC"/>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04"/>
        <p:cNvGrpSpPr/>
        <p:nvPr/>
      </p:nvGrpSpPr>
      <p:grpSpPr>
        <a:xfrm>
          <a:off x="0" y="0"/>
          <a:ext cx="0" cy="0"/>
          <a:chOff x="0" y="0"/>
          <a:chExt cx="0" cy="0"/>
        </a:xfrm>
      </p:grpSpPr>
      <p:sp>
        <p:nvSpPr>
          <p:cNvPr id="105" name="Google Shape;105;p8"/>
          <p:cNvSpPr txBox="1">
            <a:spLocks noGrp="1"/>
          </p:cNvSpPr>
          <p:nvPr>
            <p:ph type="title"/>
          </p:nvPr>
        </p:nvSpPr>
        <p:spPr>
          <a:xfrm>
            <a:off x="1389225" y="2040469"/>
            <a:ext cx="18933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References</a:t>
            </a:r>
            <a:endParaRPr dirty="0"/>
          </a:p>
        </p:txBody>
      </p:sp>
      <p:sp>
        <p:nvSpPr>
          <p:cNvPr id="106" name="Google Shape;106;p8"/>
          <p:cNvSpPr txBox="1">
            <a:spLocks noGrp="1"/>
          </p:cNvSpPr>
          <p:nvPr>
            <p:ph type="body" idx="1"/>
          </p:nvPr>
        </p:nvSpPr>
        <p:spPr>
          <a:xfrm>
            <a:off x="168825" y="2514200"/>
            <a:ext cx="4334100" cy="2456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ts val="1800"/>
              <a:buNone/>
            </a:pPr>
            <a:r>
              <a:rPr lang="en" sz="1200">
                <a:solidFill>
                  <a:srgbClr val="1155CC"/>
                </a:solidFill>
                <a:uFill>
                  <a:noFill/>
                </a:uFill>
                <a:latin typeface="Fontdiner Swanky"/>
                <a:ea typeface="Fontdiner Swanky"/>
                <a:cs typeface="Fontdiner Swanky"/>
                <a:sym typeface="Fontdiner Swanky"/>
                <a:hlinkClick r:id="rId3">
                  <a:extLst>
                    <a:ext uri="{A12FA001-AC4F-418D-AE19-62706E023703}">
                      <ahyp:hlinkClr xmlns:ahyp="http://schemas.microsoft.com/office/drawing/2018/hyperlinkcolor" val="tx"/>
                    </a:ext>
                  </a:extLst>
                </a:hlinkClick>
              </a:rPr>
              <a:t>Core Stories in the Anthropocene @ Northwestern</a:t>
            </a:r>
            <a:endParaRPr sz="1200">
              <a:solidFill>
                <a:srgbClr val="1155CC"/>
              </a:solidFill>
              <a:latin typeface="Fontdiner Swanky"/>
              <a:ea typeface="Fontdiner Swanky"/>
              <a:cs typeface="Fontdiner Swanky"/>
              <a:sym typeface="Fontdiner Swanky"/>
            </a:endParaRPr>
          </a:p>
          <a:p>
            <a:pPr marL="0" lvl="0" indent="0" algn="l" rtl="0">
              <a:lnSpc>
                <a:spcPct val="115000"/>
              </a:lnSpc>
              <a:spcBef>
                <a:spcPts val="0"/>
              </a:spcBef>
              <a:spcAft>
                <a:spcPts val="0"/>
              </a:spcAft>
              <a:buSzPts val="1800"/>
              <a:buNone/>
            </a:pPr>
            <a:r>
              <a:rPr lang="en" sz="1200">
                <a:solidFill>
                  <a:schemeClr val="dk1"/>
                </a:solidFill>
                <a:latin typeface="Fontdiner Swanky"/>
                <a:ea typeface="Fontdiner Swanky"/>
                <a:cs typeface="Fontdiner Swanky"/>
                <a:sym typeface="Fontdiner Swanky"/>
              </a:rPr>
              <a:t>https://www.anthropocene-lab.com/core-stories-in-the-anthropocene</a:t>
            </a:r>
            <a:endParaRPr sz="1200">
              <a:solidFill>
                <a:schemeClr val="dk1"/>
              </a:solidFill>
              <a:latin typeface="Fontdiner Swanky"/>
              <a:ea typeface="Fontdiner Swanky"/>
              <a:cs typeface="Fontdiner Swanky"/>
              <a:sym typeface="Fontdiner Swanky"/>
            </a:endParaRPr>
          </a:p>
          <a:p>
            <a:pPr marL="0" lvl="0" indent="0" algn="l" rtl="0">
              <a:lnSpc>
                <a:spcPct val="115000"/>
              </a:lnSpc>
              <a:spcBef>
                <a:spcPts val="0"/>
              </a:spcBef>
              <a:spcAft>
                <a:spcPts val="0"/>
              </a:spcAft>
              <a:buSzPts val="1800"/>
              <a:buNone/>
            </a:pPr>
            <a:endParaRPr sz="1200">
              <a:latin typeface="Fontdiner Swanky"/>
              <a:ea typeface="Fontdiner Swanky"/>
              <a:cs typeface="Fontdiner Swanky"/>
              <a:sym typeface="Fontdiner Swanky"/>
            </a:endParaRPr>
          </a:p>
          <a:p>
            <a:pPr marL="0" lvl="0" indent="0" algn="l" rtl="0">
              <a:lnSpc>
                <a:spcPct val="115000"/>
              </a:lnSpc>
              <a:spcBef>
                <a:spcPts val="0"/>
              </a:spcBef>
              <a:spcAft>
                <a:spcPts val="0"/>
              </a:spcAft>
              <a:buSzPts val="1800"/>
              <a:buNone/>
            </a:pPr>
            <a:r>
              <a:rPr lang="en" sz="1200">
                <a:solidFill>
                  <a:srgbClr val="1155CC"/>
                </a:solidFill>
                <a:uFill>
                  <a:noFill/>
                </a:uFill>
                <a:latin typeface="Fontdiner Swanky"/>
                <a:ea typeface="Fontdiner Swanky"/>
                <a:cs typeface="Fontdiner Swanky"/>
                <a:sym typeface="Fontdiner Swanky"/>
                <a:hlinkClick r:id="rId4">
                  <a:extLst>
                    <a:ext uri="{A12FA001-AC4F-418D-AE19-62706E023703}">
                      <ahyp:hlinkClr xmlns:ahyp="http://schemas.microsoft.com/office/drawing/2018/hyperlinkcolor" val="tx"/>
                    </a:ext>
                  </a:extLst>
                </a:hlinkClick>
              </a:rPr>
              <a:t>Northwestern students reconstruct past climate change records to model where the climate is heading today</a:t>
            </a:r>
            <a:endParaRPr sz="1200">
              <a:solidFill>
                <a:srgbClr val="1155CC"/>
              </a:solidFill>
              <a:latin typeface="Fontdiner Swanky"/>
              <a:ea typeface="Fontdiner Swanky"/>
              <a:cs typeface="Fontdiner Swanky"/>
              <a:sym typeface="Fontdiner Swanky"/>
            </a:endParaRPr>
          </a:p>
          <a:p>
            <a:pPr marL="0" lvl="0" indent="0" algn="l" rtl="0">
              <a:lnSpc>
                <a:spcPct val="115000"/>
              </a:lnSpc>
              <a:spcBef>
                <a:spcPts val="0"/>
              </a:spcBef>
              <a:spcAft>
                <a:spcPts val="0"/>
              </a:spcAft>
              <a:buSzPts val="1800"/>
              <a:buNone/>
            </a:pPr>
            <a:r>
              <a:rPr lang="en" sz="1200">
                <a:solidFill>
                  <a:schemeClr val="dk1"/>
                </a:solidFill>
                <a:latin typeface="Fontdiner Swanky"/>
                <a:ea typeface="Fontdiner Swanky"/>
                <a:cs typeface="Fontdiner Swanky"/>
                <a:sym typeface="Fontdiner Swanky"/>
              </a:rPr>
              <a:t>https://planetforward.org/story/reconstructing-past-climate-change/</a:t>
            </a:r>
            <a:endParaRPr sz="1200">
              <a:solidFill>
                <a:schemeClr val="dk1"/>
              </a:solidFill>
              <a:latin typeface="Fontdiner Swanky"/>
              <a:ea typeface="Fontdiner Swanky"/>
              <a:cs typeface="Fontdiner Swanky"/>
              <a:sym typeface="Fontdiner Swanky"/>
            </a:endParaRPr>
          </a:p>
          <a:p>
            <a:pPr marL="0" lvl="0" indent="0" algn="ctr" rtl="0">
              <a:lnSpc>
                <a:spcPct val="115000"/>
              </a:lnSpc>
              <a:spcBef>
                <a:spcPts val="0"/>
              </a:spcBef>
              <a:spcAft>
                <a:spcPts val="0"/>
              </a:spcAft>
              <a:buClr>
                <a:schemeClr val="dk1"/>
              </a:buClr>
              <a:buSzPts val="1100"/>
              <a:buFont typeface="Arial"/>
              <a:buNone/>
            </a:pPr>
            <a:endParaRPr sz="1200">
              <a:solidFill>
                <a:schemeClr val="dk1"/>
              </a:solidFill>
              <a:latin typeface="Fontdiner Swanky"/>
              <a:ea typeface="Fontdiner Swanky"/>
              <a:cs typeface="Fontdiner Swanky"/>
              <a:sym typeface="Fontdiner Swanky"/>
            </a:endParaRPr>
          </a:p>
          <a:p>
            <a:pPr marL="0" lvl="0" indent="0" algn="l" rtl="0">
              <a:lnSpc>
                <a:spcPct val="115000"/>
              </a:lnSpc>
              <a:spcBef>
                <a:spcPts val="0"/>
              </a:spcBef>
              <a:spcAft>
                <a:spcPts val="0"/>
              </a:spcAft>
              <a:buSzPts val="1800"/>
              <a:buNone/>
            </a:pPr>
            <a:r>
              <a:rPr lang="en" sz="1200">
                <a:solidFill>
                  <a:srgbClr val="1155CC"/>
                </a:solidFill>
                <a:uFill>
                  <a:noFill/>
                </a:uFill>
                <a:latin typeface="Fontdiner Swanky"/>
                <a:ea typeface="Fontdiner Swanky"/>
                <a:cs typeface="Fontdiner Swanky"/>
                <a:sym typeface="Fontdiner Swanky"/>
                <a:hlinkClick r:id="rId5">
                  <a:extLst>
                    <a:ext uri="{A12FA001-AC4F-418D-AE19-62706E023703}">
                      <ahyp:hlinkClr xmlns:ahyp="http://schemas.microsoft.com/office/drawing/2018/hyperlinkcolor" val="tx"/>
                    </a:ext>
                  </a:extLst>
                </a:hlinkClick>
              </a:rPr>
              <a:t>Mia Tuccillo | Researcher Fellow - POLAR STEAM</a:t>
            </a:r>
            <a:endParaRPr sz="1200">
              <a:solidFill>
                <a:srgbClr val="1155CC"/>
              </a:solidFill>
              <a:latin typeface="Fontdiner Swanky"/>
              <a:ea typeface="Fontdiner Swanky"/>
              <a:cs typeface="Fontdiner Swanky"/>
              <a:sym typeface="Fontdiner Swanky"/>
            </a:endParaRPr>
          </a:p>
          <a:p>
            <a:pPr marL="0" lvl="0" indent="0" algn="l" rtl="0">
              <a:lnSpc>
                <a:spcPct val="115000"/>
              </a:lnSpc>
              <a:spcBef>
                <a:spcPts val="0"/>
              </a:spcBef>
              <a:spcAft>
                <a:spcPts val="1200"/>
              </a:spcAft>
              <a:buSzPts val="1800"/>
              <a:buNone/>
            </a:pPr>
            <a:r>
              <a:rPr lang="en" sz="1200">
                <a:solidFill>
                  <a:schemeClr val="dk1"/>
                </a:solidFill>
                <a:latin typeface="Fontdiner Swanky"/>
                <a:ea typeface="Fontdiner Swanky"/>
                <a:cs typeface="Fontdiner Swanky"/>
                <a:sym typeface="Fontdiner Swanky"/>
              </a:rPr>
              <a:t>https://polarsteam.info/participants/mia-tuccillo-researcher-fellow/</a:t>
            </a:r>
            <a:endParaRPr sz="1200">
              <a:solidFill>
                <a:schemeClr val="dk1"/>
              </a:solidFill>
            </a:endParaRPr>
          </a:p>
        </p:txBody>
      </p:sp>
      <p:pic>
        <p:nvPicPr>
          <p:cNvPr id="108" name="Google Shape;108;p8" descr="Bill smiling in front of a body of water with mountains in the background"/>
          <p:cNvPicPr preferRelativeResize="0"/>
          <p:nvPr/>
        </p:nvPicPr>
        <p:blipFill rotWithShape="1">
          <a:blip r:embed="rId6">
            <a:alphaModFix/>
          </a:blip>
          <a:srcRect/>
          <a:stretch/>
        </p:blipFill>
        <p:spPr>
          <a:xfrm>
            <a:off x="2767250" y="304800"/>
            <a:ext cx="1735669" cy="1735669"/>
          </a:xfrm>
          <a:prstGeom prst="rect">
            <a:avLst/>
          </a:prstGeom>
          <a:noFill/>
          <a:ln w="76200" cap="flat" cmpd="sng">
            <a:solidFill>
              <a:schemeClr val="lt2"/>
            </a:solidFill>
            <a:prstDash val="solid"/>
            <a:round/>
            <a:headEnd type="none" w="sm" len="sm"/>
            <a:tailEnd type="none" w="sm" len="sm"/>
          </a:ln>
        </p:spPr>
      </p:pic>
      <p:sp>
        <p:nvSpPr>
          <p:cNvPr id="107" name="Google Shape;107;p8"/>
          <p:cNvSpPr txBox="1"/>
          <p:nvPr/>
        </p:nvSpPr>
        <p:spPr>
          <a:xfrm>
            <a:off x="4729150" y="148800"/>
            <a:ext cx="4191000" cy="4994700"/>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0"/>
              </a:spcBef>
              <a:spcAft>
                <a:spcPts val="0"/>
              </a:spcAft>
              <a:buClr>
                <a:srgbClr val="000000"/>
              </a:buClr>
              <a:buSzPts val="2400"/>
              <a:buFont typeface="Arial"/>
              <a:buNone/>
            </a:pPr>
            <a:r>
              <a:rPr lang="en" sz="2400" b="0" i="0" u="none" strike="noStrike" cap="none">
                <a:solidFill>
                  <a:srgbClr val="0B5394"/>
                </a:solidFill>
                <a:latin typeface="Arial"/>
                <a:ea typeface="Arial"/>
                <a:cs typeface="Arial"/>
                <a:sym typeface="Arial"/>
              </a:rPr>
              <a:t>Bill Becker | Educator Fellow</a:t>
            </a:r>
            <a:endParaRPr sz="2400" b="0" i="0" u="none" strike="noStrike" cap="none">
              <a:solidFill>
                <a:srgbClr val="0B5394"/>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400"/>
              <a:buFont typeface="Arial"/>
              <a:buNone/>
            </a:pPr>
            <a:r>
              <a:rPr lang="en" sz="1400" b="0" i="0" u="none" strike="noStrike" cap="none">
                <a:solidFill>
                  <a:srgbClr val="0B5394"/>
                </a:solidFill>
                <a:latin typeface="Arial"/>
                <a:ea typeface="Arial"/>
                <a:cs typeface="Arial"/>
                <a:sym typeface="Arial"/>
              </a:rPr>
              <a:t>Ronan School District #30 (Ronan Middle School) Ronan, MT</a:t>
            </a:r>
            <a:endParaRPr sz="1400" b="0" i="0" u="none" strike="noStrike" cap="none">
              <a:solidFill>
                <a:srgbClr val="0B5394"/>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400"/>
              <a:buFont typeface="Arial"/>
              <a:buNone/>
            </a:pPr>
            <a:r>
              <a:rPr lang="en" sz="1400" b="0" i="0" u="none" strike="noStrike" cap="none">
                <a:solidFill>
                  <a:srgbClr val="0B5394"/>
                </a:solidFill>
                <a:latin typeface="Arial"/>
                <a:ea typeface="Arial"/>
                <a:cs typeface="Arial"/>
                <a:sym typeface="Arial"/>
              </a:rPr>
              <a:t>Project(s):</a:t>
            </a:r>
            <a:endParaRPr sz="1400" b="0" i="0" u="none" strike="noStrike" cap="none">
              <a:solidFill>
                <a:srgbClr val="0B5394"/>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400"/>
              <a:buFont typeface="Arial"/>
              <a:buNone/>
            </a:pPr>
            <a:r>
              <a:rPr lang="en" sz="1400" b="0" i="0" u="sng" strike="noStrike" cap="none">
                <a:solidFill>
                  <a:srgbClr val="0B5394"/>
                </a:solidFill>
                <a:latin typeface="Arial"/>
                <a:ea typeface="Arial"/>
                <a:cs typeface="Arial"/>
                <a:sym typeface="Arial"/>
                <a:hlinkClick r:id="rId7">
                  <a:extLst>
                    <a:ext uri="{A12FA001-AC4F-418D-AE19-62706E023703}">
                      <ahyp:hlinkClr xmlns:ahyp="http://schemas.microsoft.com/office/drawing/2018/hyperlinkcolor" val="tx"/>
                    </a:ext>
                  </a:extLst>
                </a:hlinkClick>
              </a:rPr>
              <a:t>A Paleolimnological Investigation of Climate and Nitrogen Impacts on Primary Producers in Greenland Lakes and Community Water Supplies</a:t>
            </a:r>
            <a:endParaRPr sz="1400" b="0" i="0" u="sng" strike="noStrike" cap="none">
              <a:solidFill>
                <a:srgbClr val="0B5394"/>
              </a:solidFill>
              <a:latin typeface="Arial"/>
              <a:ea typeface="Arial"/>
              <a:cs typeface="Arial"/>
              <a:sym typeface="Arial"/>
            </a:endParaRPr>
          </a:p>
          <a:p>
            <a:pPr marL="0" marR="0" lvl="0" indent="0" algn="l" rtl="0">
              <a:lnSpc>
                <a:spcPct val="115000"/>
              </a:lnSpc>
              <a:spcBef>
                <a:spcPts val="0"/>
              </a:spcBef>
              <a:spcAft>
                <a:spcPts val="2300"/>
              </a:spcAft>
              <a:buClr>
                <a:srgbClr val="000000"/>
              </a:buClr>
              <a:buSzPts val="1400"/>
              <a:buFont typeface="Arial"/>
              <a:buNone/>
            </a:pPr>
            <a:r>
              <a:rPr lang="en" sz="1400" b="0" i="0" u="none" strike="noStrike" cap="none">
                <a:solidFill>
                  <a:srgbClr val="0B5394"/>
                </a:solidFill>
                <a:latin typeface="Arial"/>
                <a:ea typeface="Arial"/>
                <a:cs typeface="Arial"/>
                <a:sym typeface="Arial"/>
              </a:rPr>
              <a:t>Bill is a middle school math educator who creates an atmosphere where students learn through doing. He believes that it is not enough for students to learn the “how to”s of any particular subject, but rather more important that they learn the why’s and develop a comfort with solving whatever problems may arise. He strives to connect content and pedagogy to real world application to truly tap into the greatest learning potential of our youth.</a:t>
            </a:r>
            <a:endParaRPr sz="1400" b="0" i="0" u="none" strike="noStrike" cap="none">
              <a:solidFill>
                <a:srgbClr val="0B5394"/>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541</Words>
  <Application>Microsoft Office PowerPoint</Application>
  <PresentationFormat>On-screen Show (16:9)</PresentationFormat>
  <Paragraphs>37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Fontdiner Swanky</vt:lpstr>
      <vt:lpstr>Permanent Marker</vt:lpstr>
      <vt:lpstr>Arial</vt:lpstr>
      <vt:lpstr>Simple Light</vt:lpstr>
      <vt:lpstr>What is Lake Coring?</vt:lpstr>
      <vt:lpstr>Lake Coring</vt:lpstr>
      <vt:lpstr>What Actually Happens?</vt:lpstr>
      <vt:lpstr>Sediment Core Piping</vt:lpstr>
      <vt:lpstr>Sample Layers</vt:lpstr>
      <vt:lpstr>Why This is Cool</vt:lpstr>
      <vt:lpstr>Meet Mia Tuccillo</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Sawyer, Jessica</dc:creator>
  <cp:lastModifiedBy>Sawyer, Jessica</cp:lastModifiedBy>
  <cp:revision>2</cp:revision>
  <dcterms:modified xsi:type="dcterms:W3CDTF">2026-06-30T21:14:52Z</dcterms:modified>
</cp:coreProperties>
</file>