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63" r:id="rId2"/>
    <p:sldId id="257" r:id="rId3"/>
    <p:sldId id="288" r:id="rId4"/>
    <p:sldId id="289" r:id="rId5"/>
    <p:sldId id="290" r:id="rId6"/>
    <p:sldId id="267" r:id="rId7"/>
    <p:sldId id="270" r:id="rId8"/>
    <p:sldId id="291" r:id="rId9"/>
    <p:sldId id="292" r:id="rId10"/>
    <p:sldId id="293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200" userDrawn="1">
          <p15:clr>
            <a:srgbClr val="A4A3A4"/>
          </p15:clr>
        </p15:guide>
        <p15:guide id="5" pos="44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0A3"/>
    <a:srgbClr val="0E9A48"/>
    <a:srgbClr val="BF4D82"/>
    <a:srgbClr val="005C05"/>
    <a:srgbClr val="2447BB"/>
    <a:srgbClr val="112B70"/>
    <a:srgbClr val="009CBD"/>
    <a:srgbClr val="66C4D7"/>
    <a:srgbClr val="C888CB"/>
    <a:srgbClr val="66C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187DF7-5E83-8CBA-A000-2555CEE8851F}" v="15" dt="2024-09-10T15:55:06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405" autoAdjust="0"/>
  </p:normalViewPr>
  <p:slideViewPr>
    <p:cSldViewPr snapToGrid="0">
      <p:cViewPr varScale="1">
        <p:scale>
          <a:sx n="63" d="100"/>
          <a:sy n="63" d="100"/>
        </p:scale>
        <p:origin x="52" y="72"/>
      </p:cViewPr>
      <p:guideLst>
        <p:guide orient="horz" pos="408"/>
        <p:guide pos="384"/>
        <p:guide pos="7296"/>
        <p:guide orient="horz" pos="4200"/>
        <p:guide pos="44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05C62-63A8-E042-8CBB-5734A3C1B6A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63AA8-989F-EB4C-94FC-5BE8C9B09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0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3AA8-989F-EB4C-94FC-5BE8C9B094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86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D24FA-AEB6-0488-492E-AC9EDEE34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E6241-511D-EE9B-2D3E-1D641FA9C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3ABC1-0993-375C-60F5-90DCA20CF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dirty="0"/>
              <a:t>Give students the challenge of designing and making their own </a:t>
            </a:r>
            <a:r>
              <a:rPr lang="en-US" dirty="0" err="1"/>
              <a:t>buoy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problem or design challenge. 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team is a group of Arctic Scientists tasked with building a buoy that can float in the Arctic Ocean, withstanding harsh conditions and carrying instruments to collect data. 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be successful, your buoy must achieve the following:</a:t>
            </a:r>
          </a:p>
          <a:p>
            <a:pPr lvl="2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Float upright</a:t>
            </a:r>
          </a:p>
          <a:p>
            <a:pPr lvl="2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Stay balanced under gentle wave action</a:t>
            </a:r>
          </a:p>
          <a:p>
            <a:pPr lvl="2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a sensor </a:t>
            </a:r>
          </a:p>
          <a:p>
            <a:pPr lvl="2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 be able to conduct a temperature reading 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 &amp; Design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will begin by designing their buoy, keeping balance, buoyancy, and durability in mind.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&amp; Test 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build their buoys and test them in the bins of water 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can revise and retest as time allows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students get their buoys to remain upright through waves?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worked?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didn’t work?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design choices helped your buoy succeed?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might this be similar to real Arctic buoys used by IABP?</a:t>
            </a:r>
          </a:p>
          <a:p>
            <a:pPr rtl="0"/>
            <a:b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7F1AB-8D63-90C4-C0C8-E68D34D02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3AA8-989F-EB4C-94FC-5BE8C9B094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39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3AA8-989F-EB4C-94FC-5BE8C9B094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84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3AA8-989F-EB4C-94FC-5BE8C9B094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92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FA23C-7267-DE89-3EDC-ED21FCE92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DCA476-BD07-C15A-5448-BF970FDC1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D8C62B-3D2A-178B-C4F2-94858A438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41F9B-AEB2-E10D-D257-5FADC24D23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3AA8-989F-EB4C-94FC-5BE8C9B094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4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FA23C-7267-DE89-3EDC-ED21FCE92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DCA476-BD07-C15A-5448-BF970FDC1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D8C62B-3D2A-178B-C4F2-94858A438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41F9B-AEB2-E10D-D257-5FADC24D23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3AA8-989F-EB4C-94FC-5BE8C9B094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11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5708E-BEF5-6ED1-D86A-F2AE5FC1D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C16281-E24D-652D-BCB7-DD6F38DDD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C833BE-CF40-C310-759B-DB48F9061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F2E19-83BF-5E1E-03C1-F9B6D336ED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3AA8-989F-EB4C-94FC-5BE8C9B094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04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Outline instructions for each station for students, go over expectations timed rotations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3AA8-989F-EB4C-94FC-5BE8C9B094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38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/>
              <a:t>Orient students to using the IABP map show how to select a buoy and how they will see it’s movements and data collected.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IABP map to locate their buoy and track its movement.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answer:</a:t>
            </a:r>
            <a:endParaRPr lang="en-US" b="0" dirty="0">
              <a:effectLst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did our buoy start? Where is it now?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fast and in what direction is it moving?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might be influencing its path?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to satellite remote sensing: explain how we can “see” sea ice from space using radar and infrared sensors.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3AA8-989F-EB4C-94FC-5BE8C9B094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01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F4FF2-E464-FB45-264D-597A29A6A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6FA63-EAA8-1FB1-45DE-DB37F1A93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D7E5FB-3090-A545-29AB-1F4091689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dirty="0"/>
              <a:t>Orient students to using Polar Bears International’s polar bear tracker 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real polar bear tracking maps from Polar Bears International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compare a polar bear’s movement to a nearby buoy. Are they on or near the ice? How far do they travel? What changes over time?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Discussion: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sea ice changes affect polar bear movement and survival?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polar bear tracking tell us about ecosystem health?</a:t>
            </a: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B8773-D619-E907-DE8E-6944562AF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3AA8-989F-EB4C-94FC-5BE8C9B094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7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98D0C-E96A-BF82-2AF4-C713964DD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AE392-B600-1614-2BDF-BAAD0448A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A4CB6A-29CC-68B9-8956-3242E4556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dirty="0"/>
              <a:t>Give student the prompt that they will be developing a poster presentation or infographic to share what they have learned and advocate against climate change.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create a mini-poster, infographic, or short presentation to answer: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buoys and bears tell us about the Arctic?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is climate change influencing this system?</a:t>
            </a: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does this matter for people, even living far from the Arctic?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Optional Prompt for Deeper Engagement:</a:t>
            </a:r>
            <a:endParaRPr lang="en-US" b="0" dirty="0">
              <a:effectLst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 you're a scientist or policy advisor. What would you recommend to protect Arctic ecosystems or improve monitoring?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3CEC6-C81A-3714-3625-1FFA44E9C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3AA8-989F-EB4C-94FC-5BE8C9B094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1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DACC9-D187-E45E-8226-04532F365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104C0-9F94-37AE-CE3B-233823BD8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AA8F-399D-A87D-5774-70D938697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Created by: Name Here x.1234</a:t>
            </a:r>
          </a:p>
        </p:txBody>
      </p:sp>
    </p:spTree>
    <p:extLst>
      <p:ext uri="{BB962C8B-B14F-4D97-AF65-F5344CB8AC3E}">
        <p14:creationId xmlns:p14="http://schemas.microsoft.com/office/powerpoint/2010/main" val="369900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AB15E-5863-E6F4-7E9C-FEB4697A0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B3825-E992-75BC-46D4-AE6C3005C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9BD94-244D-BBD1-4E04-84E26FAAD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3C290-498C-B44C-B331-C2584B7C15DD}" type="datetime1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2F0AF-239C-C894-7172-BFFAF2CC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8D69-80BB-CC7F-FAD8-5EC008673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F22F-C313-D140-8C94-8368257E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1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6B7D4C-9EEA-3FC1-9CFC-BA229576F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0C84F-D3C9-9D1A-1694-70273DA81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81C92-3B83-F1FE-5AC1-4A82E159E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691A5-FF63-D34B-AB83-93AB45BC231C}" type="datetime1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21B87-2CD7-E3C3-AF8C-AB459BDE4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07DD1-D989-8E84-7002-ADBE781D9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F22F-C313-D140-8C94-8368257E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8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8A06-8466-62FD-7B10-C71D9675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7CE94-37C5-4F6F-16D7-CFEE321BB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A0366-949B-6E40-731D-A36E8D6DB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A38FC-2BD3-F048-9A9C-EF2BA1EDCA0E}" type="datetime1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E7EBF-DB26-8AC0-42A9-8CBFAE77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B4460-2562-39D5-A52B-9D9A947B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F22F-C313-D140-8C94-8368257E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9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A5B0D-1007-CB1A-FDA8-40781FCCA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3B900-D65B-FAE7-78D4-2CEBA5C79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78EA7-9895-6A5E-1361-F096B8E13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1489-B85B-BE45-88E3-AB496DC9393F}" type="datetime1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1B7C9-1D69-5EB0-1018-0EEC83370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39C8E-B9D9-B054-6A2A-E4A5CE43A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F22F-C313-D140-8C94-8368257E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2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6EE06-EADB-50C3-7135-7479FFBAA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E7E7-3E35-D67F-DEEA-61BA11A60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F5ABA-8B6C-C7F1-68D9-D798FBBBB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99BCF-7060-8B54-8D2D-66A9D9B92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1925-59B8-C04F-B428-BCDD375D2839}" type="datetime1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ADD5F-8101-67CA-A9EA-4C039686E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8826E-46C1-86C8-C3AD-10A89EDCE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F22F-C313-D140-8C94-8368257E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86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21ED0-A1B0-DCF5-9C2F-696048D0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3EDB5-60A7-5664-4E29-ACEE777C9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7A392-985F-E7A8-90B5-25641B3EB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FF781F-4E93-9A92-BEDE-7A6D4641E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AC85E0-4556-FD04-1C95-3505D347C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B12402-5A29-AC8C-F4B1-7EE7C4F33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A01B5-5B16-D247-BD5D-1CF10BCF1EA7}" type="datetime1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A6C7D-3521-F27D-6632-D8D4042FE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E3742-49DF-0989-78DC-80184CDA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F22F-C313-D140-8C94-8368257E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1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3CFD1-84BC-5E0F-579C-26970AB7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54232-F4E9-D911-4029-EAC01A58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56C-B173-3542-B587-5D50749E1157}" type="datetime1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AACE-76CD-CD38-32A4-4E912CC87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864D8-4FA1-BFF9-8CC9-88F0AF58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F22F-C313-D140-8C94-8368257E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7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639DB0-322D-DCEE-41CD-F1E679FD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4E3C-DAF0-4E44-AC97-233E97B662F0}" type="datetime1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021DB0-CA8D-8C1B-DC97-1ED52D807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970C0-978F-5C62-44C7-0301E89A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F22F-C313-D140-8C94-8368257E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6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8A09C-5D99-511A-E59D-340BB2417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C408C-823F-BB4E-9D13-3B266A182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8F265-D640-548E-4EF1-BAA2039FE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8B455-3083-0AAA-2B86-9C6C4143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5A87F-56F8-0546-9CFB-EC0333A83460}" type="datetime1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5CEA2-ED16-DE16-8F34-502F5576E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DC242-2985-821E-1462-BD0EB4F9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F22F-C313-D140-8C94-8368257E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9D0BA-F8FD-C5BC-13FD-12C215C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F0E614-2077-835E-3DA6-74C6E7591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425161-FFFE-F0F1-9C1A-26BA68AC2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4F163-7941-3A64-DCE5-BCB3C37F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52E15-DCBB-DA44-BC00-DD8251AB7EE4}" type="datetime1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8C3DF-90A3-1FF2-E359-6EDA0B16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096D9-19AA-E278-2C60-11316A2E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F22F-C313-D140-8C94-8368257E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9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AE7F48-7216-ED54-E54D-7B479984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DDDEC-C901-81CE-C8AD-6466746C8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09952-BDFD-6353-F459-1712785BC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7A83A5-B236-F840-9982-DAB8E703F6CC}" type="datetime1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9315D-F179-BB36-AA7D-9FBAEF085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9FB3-7EBA-8A13-90ED-6B73C3EEB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50F22F-C313-D140-8C94-8368257E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8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rqh5pxVUChw?start=4&amp;feature=oembed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BBCCC9-2F06-3575-EA1B-AF245ED23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47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893D67-F31E-F834-BC7E-4233DA772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91807" y="1856"/>
            <a:ext cx="2300331" cy="6856144"/>
            <a:chOff x="9891807" y="1856"/>
            <a:chExt cx="2300331" cy="685614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3072189-4BDF-1459-D83B-DDE96FE41993}"/>
                </a:ext>
              </a:extLst>
            </p:cNvPr>
            <p:cNvSpPr/>
            <p:nvPr/>
          </p:nvSpPr>
          <p:spPr>
            <a:xfrm rot="10800000">
              <a:off x="9891946" y="4557808"/>
              <a:ext cx="2300192" cy="2300192"/>
            </a:xfrm>
            <a:custGeom>
              <a:avLst/>
              <a:gdLst>
                <a:gd name="connsiteX0" fmla="*/ 855917 w 1711833"/>
                <a:gd name="connsiteY0" fmla="*/ 0 h 1711833"/>
                <a:gd name="connsiteX1" fmla="*/ 855917 w 1711833"/>
                <a:gd name="connsiteY1" fmla="*/ 0 h 1711833"/>
                <a:gd name="connsiteX2" fmla="*/ 0 w 1711833"/>
                <a:gd name="connsiteY2" fmla="*/ 855917 h 1711833"/>
                <a:gd name="connsiteX3" fmla="*/ 0 w 1711833"/>
                <a:gd name="connsiteY3" fmla="*/ 855917 h 1711833"/>
                <a:gd name="connsiteX4" fmla="*/ 855917 w 1711833"/>
                <a:gd name="connsiteY4" fmla="*/ 1711833 h 1711833"/>
                <a:gd name="connsiteX5" fmla="*/ 855917 w 1711833"/>
                <a:gd name="connsiteY5" fmla="*/ 1711833 h 1711833"/>
                <a:gd name="connsiteX6" fmla="*/ 1711833 w 1711833"/>
                <a:gd name="connsiteY6" fmla="*/ 855917 h 1711833"/>
                <a:gd name="connsiteX7" fmla="*/ 1711833 w 1711833"/>
                <a:gd name="connsiteY7" fmla="*/ 855917 h 1711833"/>
                <a:gd name="connsiteX8" fmla="*/ 855917 w 1711833"/>
                <a:gd name="connsiteY8" fmla="*/ 0 h 1711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833" h="1711833">
                  <a:moveTo>
                    <a:pt x="855917" y="0"/>
                  </a:moveTo>
                  <a:lnTo>
                    <a:pt x="855917" y="0"/>
                  </a:lnTo>
                  <a:cubicBezTo>
                    <a:pt x="383191" y="0"/>
                    <a:pt x="0" y="383191"/>
                    <a:pt x="0" y="855917"/>
                  </a:cubicBezTo>
                  <a:lnTo>
                    <a:pt x="0" y="855917"/>
                  </a:lnTo>
                  <a:cubicBezTo>
                    <a:pt x="0" y="1328642"/>
                    <a:pt x="383191" y="1711833"/>
                    <a:pt x="855917" y="1711833"/>
                  </a:cubicBezTo>
                  <a:lnTo>
                    <a:pt x="855917" y="1711833"/>
                  </a:lnTo>
                  <a:cubicBezTo>
                    <a:pt x="1328642" y="1711833"/>
                    <a:pt x="1711833" y="1328642"/>
                    <a:pt x="1711833" y="855917"/>
                  </a:cubicBezTo>
                  <a:lnTo>
                    <a:pt x="1711833" y="855917"/>
                  </a:lnTo>
                  <a:cubicBezTo>
                    <a:pt x="1711833" y="383191"/>
                    <a:pt x="1328642" y="0"/>
                    <a:pt x="855917" y="0"/>
                  </a:cubicBezTo>
                  <a:close/>
                </a:path>
              </a:pathLst>
            </a:custGeom>
            <a:solidFill>
              <a:srgbClr val="002B7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D7C4C52-B1B5-913C-54AE-5AB5136A583C}"/>
                </a:ext>
              </a:extLst>
            </p:cNvPr>
            <p:cNvGrpSpPr/>
            <p:nvPr/>
          </p:nvGrpSpPr>
          <p:grpSpPr>
            <a:xfrm rot="10800000">
              <a:off x="9891807" y="1856"/>
              <a:ext cx="2281581" cy="2279701"/>
              <a:chOff x="1393050" y="2742763"/>
              <a:chExt cx="2752304" cy="2750037"/>
            </a:xfrm>
            <a:solidFill>
              <a:srgbClr val="002B70"/>
            </a:solidFill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66359523-CCC6-F43A-0712-5427967FEA76}"/>
                  </a:ext>
                </a:extLst>
              </p:cNvPr>
              <p:cNvSpPr/>
              <p:nvPr/>
            </p:nvSpPr>
            <p:spPr>
              <a:xfrm rot="10800000">
                <a:off x="1393050" y="2742763"/>
                <a:ext cx="1377100" cy="1377100"/>
              </a:xfrm>
              <a:custGeom>
                <a:avLst/>
                <a:gdLst>
                  <a:gd name="connsiteX0" fmla="*/ 424788 w 849576"/>
                  <a:gd name="connsiteY0" fmla="*/ 0 h 849576"/>
                  <a:gd name="connsiteX1" fmla="*/ 849576 w 849576"/>
                  <a:gd name="connsiteY1" fmla="*/ 424788 h 849576"/>
                  <a:gd name="connsiteX2" fmla="*/ 849576 w 849576"/>
                  <a:gd name="connsiteY2" fmla="*/ 424788 h 849576"/>
                  <a:gd name="connsiteX3" fmla="*/ 424788 w 849576"/>
                  <a:gd name="connsiteY3" fmla="*/ 849576 h 849576"/>
                  <a:gd name="connsiteX4" fmla="*/ 424788 w 849576"/>
                  <a:gd name="connsiteY4" fmla="*/ 849576 h 849576"/>
                  <a:gd name="connsiteX5" fmla="*/ 0 w 849576"/>
                  <a:gd name="connsiteY5" fmla="*/ 424788 h 849576"/>
                  <a:gd name="connsiteX6" fmla="*/ 0 w 849576"/>
                  <a:gd name="connsiteY6" fmla="*/ 424788 h 849576"/>
                  <a:gd name="connsiteX7" fmla="*/ 424788 w 849576"/>
                  <a:gd name="connsiteY7" fmla="*/ 0 h 84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9576" h="849576">
                    <a:moveTo>
                      <a:pt x="424788" y="0"/>
                    </a:moveTo>
                    <a:cubicBezTo>
                      <a:pt x="659392" y="0"/>
                      <a:pt x="849576" y="190184"/>
                      <a:pt x="849576" y="424788"/>
                    </a:cubicBezTo>
                    <a:lnTo>
                      <a:pt x="849576" y="424788"/>
                    </a:lnTo>
                    <a:cubicBezTo>
                      <a:pt x="849576" y="659392"/>
                      <a:pt x="659392" y="849576"/>
                      <a:pt x="424788" y="849576"/>
                    </a:cubicBezTo>
                    <a:lnTo>
                      <a:pt x="424788" y="849576"/>
                    </a:lnTo>
                    <a:cubicBezTo>
                      <a:pt x="190184" y="849576"/>
                      <a:pt x="0" y="659392"/>
                      <a:pt x="0" y="424788"/>
                    </a:cubicBezTo>
                    <a:lnTo>
                      <a:pt x="0" y="424788"/>
                    </a:lnTo>
                    <a:cubicBezTo>
                      <a:pt x="0" y="190184"/>
                      <a:pt x="190184" y="0"/>
                      <a:pt x="424788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4236A1FA-93C5-92BF-189C-495536AC47AA}"/>
                  </a:ext>
                </a:extLst>
              </p:cNvPr>
              <p:cNvSpPr/>
              <p:nvPr/>
            </p:nvSpPr>
            <p:spPr>
              <a:xfrm rot="10800000">
                <a:off x="1393050" y="4115700"/>
                <a:ext cx="1377100" cy="1377100"/>
              </a:xfrm>
              <a:custGeom>
                <a:avLst/>
                <a:gdLst>
                  <a:gd name="connsiteX0" fmla="*/ 424788 w 849576"/>
                  <a:gd name="connsiteY0" fmla="*/ 0 h 849576"/>
                  <a:gd name="connsiteX1" fmla="*/ 849576 w 849576"/>
                  <a:gd name="connsiteY1" fmla="*/ 424788 h 849576"/>
                  <a:gd name="connsiteX2" fmla="*/ 849576 w 849576"/>
                  <a:gd name="connsiteY2" fmla="*/ 424788 h 849576"/>
                  <a:gd name="connsiteX3" fmla="*/ 424788 w 849576"/>
                  <a:gd name="connsiteY3" fmla="*/ 849576 h 849576"/>
                  <a:gd name="connsiteX4" fmla="*/ 424788 w 849576"/>
                  <a:gd name="connsiteY4" fmla="*/ 849576 h 849576"/>
                  <a:gd name="connsiteX5" fmla="*/ 0 w 849576"/>
                  <a:gd name="connsiteY5" fmla="*/ 424788 h 849576"/>
                  <a:gd name="connsiteX6" fmla="*/ 0 w 849576"/>
                  <a:gd name="connsiteY6" fmla="*/ 424788 h 849576"/>
                  <a:gd name="connsiteX7" fmla="*/ 424788 w 849576"/>
                  <a:gd name="connsiteY7" fmla="*/ 0 h 84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9576" h="849576">
                    <a:moveTo>
                      <a:pt x="424788" y="0"/>
                    </a:moveTo>
                    <a:cubicBezTo>
                      <a:pt x="659392" y="0"/>
                      <a:pt x="849576" y="190184"/>
                      <a:pt x="849576" y="424788"/>
                    </a:cubicBezTo>
                    <a:lnTo>
                      <a:pt x="849576" y="424788"/>
                    </a:lnTo>
                    <a:cubicBezTo>
                      <a:pt x="849576" y="659392"/>
                      <a:pt x="659392" y="849576"/>
                      <a:pt x="424788" y="849576"/>
                    </a:cubicBezTo>
                    <a:lnTo>
                      <a:pt x="424788" y="849576"/>
                    </a:lnTo>
                    <a:cubicBezTo>
                      <a:pt x="190184" y="849576"/>
                      <a:pt x="0" y="659392"/>
                      <a:pt x="0" y="424788"/>
                    </a:cubicBezTo>
                    <a:lnTo>
                      <a:pt x="0" y="424788"/>
                    </a:lnTo>
                    <a:cubicBezTo>
                      <a:pt x="0" y="190184"/>
                      <a:pt x="190184" y="0"/>
                      <a:pt x="424788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97E95F0B-A765-5659-41CA-456935D6E021}"/>
                  </a:ext>
                </a:extLst>
              </p:cNvPr>
              <p:cNvSpPr/>
              <p:nvPr/>
            </p:nvSpPr>
            <p:spPr>
              <a:xfrm rot="10800000">
                <a:off x="2768254" y="2742763"/>
                <a:ext cx="1377100" cy="1377100"/>
              </a:xfrm>
              <a:custGeom>
                <a:avLst/>
                <a:gdLst>
                  <a:gd name="connsiteX0" fmla="*/ 424788 w 849576"/>
                  <a:gd name="connsiteY0" fmla="*/ 0 h 849576"/>
                  <a:gd name="connsiteX1" fmla="*/ 849576 w 849576"/>
                  <a:gd name="connsiteY1" fmla="*/ 424788 h 849576"/>
                  <a:gd name="connsiteX2" fmla="*/ 849576 w 849576"/>
                  <a:gd name="connsiteY2" fmla="*/ 424788 h 849576"/>
                  <a:gd name="connsiteX3" fmla="*/ 424788 w 849576"/>
                  <a:gd name="connsiteY3" fmla="*/ 849576 h 849576"/>
                  <a:gd name="connsiteX4" fmla="*/ 424788 w 849576"/>
                  <a:gd name="connsiteY4" fmla="*/ 849576 h 849576"/>
                  <a:gd name="connsiteX5" fmla="*/ 0 w 849576"/>
                  <a:gd name="connsiteY5" fmla="*/ 424788 h 849576"/>
                  <a:gd name="connsiteX6" fmla="*/ 0 w 849576"/>
                  <a:gd name="connsiteY6" fmla="*/ 424788 h 849576"/>
                  <a:gd name="connsiteX7" fmla="*/ 424788 w 849576"/>
                  <a:gd name="connsiteY7" fmla="*/ 0 h 84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9576" h="849576">
                    <a:moveTo>
                      <a:pt x="424788" y="0"/>
                    </a:moveTo>
                    <a:cubicBezTo>
                      <a:pt x="659392" y="0"/>
                      <a:pt x="849576" y="190184"/>
                      <a:pt x="849576" y="424788"/>
                    </a:cubicBezTo>
                    <a:lnTo>
                      <a:pt x="849576" y="424788"/>
                    </a:lnTo>
                    <a:cubicBezTo>
                      <a:pt x="849576" y="659392"/>
                      <a:pt x="659392" y="849576"/>
                      <a:pt x="424788" y="849576"/>
                    </a:cubicBezTo>
                    <a:lnTo>
                      <a:pt x="424788" y="849576"/>
                    </a:lnTo>
                    <a:cubicBezTo>
                      <a:pt x="190184" y="849576"/>
                      <a:pt x="0" y="659392"/>
                      <a:pt x="0" y="424788"/>
                    </a:cubicBezTo>
                    <a:lnTo>
                      <a:pt x="0" y="424788"/>
                    </a:lnTo>
                    <a:cubicBezTo>
                      <a:pt x="0" y="190184"/>
                      <a:pt x="190184" y="0"/>
                      <a:pt x="424788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50B38559-339F-5E3D-3AD3-BE78A3117BFF}"/>
                  </a:ext>
                </a:extLst>
              </p:cNvPr>
              <p:cNvSpPr/>
              <p:nvPr/>
            </p:nvSpPr>
            <p:spPr>
              <a:xfrm rot="10800000">
                <a:off x="2758713" y="4115700"/>
                <a:ext cx="1377100" cy="1377100"/>
              </a:xfrm>
              <a:custGeom>
                <a:avLst/>
                <a:gdLst>
                  <a:gd name="connsiteX0" fmla="*/ 424788 w 849576"/>
                  <a:gd name="connsiteY0" fmla="*/ 0 h 849576"/>
                  <a:gd name="connsiteX1" fmla="*/ 849576 w 849576"/>
                  <a:gd name="connsiteY1" fmla="*/ 424788 h 849576"/>
                  <a:gd name="connsiteX2" fmla="*/ 849576 w 849576"/>
                  <a:gd name="connsiteY2" fmla="*/ 424788 h 849576"/>
                  <a:gd name="connsiteX3" fmla="*/ 424788 w 849576"/>
                  <a:gd name="connsiteY3" fmla="*/ 849576 h 849576"/>
                  <a:gd name="connsiteX4" fmla="*/ 424788 w 849576"/>
                  <a:gd name="connsiteY4" fmla="*/ 849576 h 849576"/>
                  <a:gd name="connsiteX5" fmla="*/ 0 w 849576"/>
                  <a:gd name="connsiteY5" fmla="*/ 424788 h 849576"/>
                  <a:gd name="connsiteX6" fmla="*/ 0 w 849576"/>
                  <a:gd name="connsiteY6" fmla="*/ 424788 h 849576"/>
                  <a:gd name="connsiteX7" fmla="*/ 424788 w 849576"/>
                  <a:gd name="connsiteY7" fmla="*/ 0 h 84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9576" h="849576">
                    <a:moveTo>
                      <a:pt x="424788" y="0"/>
                    </a:moveTo>
                    <a:cubicBezTo>
                      <a:pt x="659392" y="0"/>
                      <a:pt x="849576" y="190184"/>
                      <a:pt x="849576" y="424788"/>
                    </a:cubicBezTo>
                    <a:lnTo>
                      <a:pt x="849576" y="424788"/>
                    </a:lnTo>
                    <a:cubicBezTo>
                      <a:pt x="849576" y="659392"/>
                      <a:pt x="659392" y="849576"/>
                      <a:pt x="424788" y="849576"/>
                    </a:cubicBezTo>
                    <a:lnTo>
                      <a:pt x="424788" y="849576"/>
                    </a:lnTo>
                    <a:cubicBezTo>
                      <a:pt x="190184" y="849576"/>
                      <a:pt x="0" y="659392"/>
                      <a:pt x="0" y="424788"/>
                    </a:cubicBezTo>
                    <a:lnTo>
                      <a:pt x="0" y="424788"/>
                    </a:lnTo>
                    <a:cubicBezTo>
                      <a:pt x="0" y="190184"/>
                      <a:pt x="190184" y="0"/>
                      <a:pt x="424788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5544804-076C-4CA7-3C84-E6AA3C1789BA}"/>
                </a:ext>
              </a:extLst>
            </p:cNvPr>
            <p:cNvGrpSpPr/>
            <p:nvPr/>
          </p:nvGrpSpPr>
          <p:grpSpPr>
            <a:xfrm rot="10800000">
              <a:off x="9891946" y="2278106"/>
              <a:ext cx="2281442" cy="2283153"/>
              <a:chOff x="2785297" y="12790"/>
              <a:chExt cx="2752137" cy="2754200"/>
            </a:xfrm>
            <a:solidFill>
              <a:srgbClr val="002B70"/>
            </a:solidFill>
          </p:grpSpPr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C61F0120-4280-55F3-B234-D62DC7B7E0AC}"/>
                  </a:ext>
                </a:extLst>
              </p:cNvPr>
              <p:cNvSpPr/>
              <p:nvPr/>
            </p:nvSpPr>
            <p:spPr>
              <a:xfrm rot="10800000">
                <a:off x="2785297" y="1389890"/>
                <a:ext cx="1377100" cy="1377100"/>
              </a:xfrm>
              <a:custGeom>
                <a:avLst/>
                <a:gdLst>
                  <a:gd name="connsiteX0" fmla="*/ 0 w 849576"/>
                  <a:gd name="connsiteY0" fmla="*/ 0 h 849576"/>
                  <a:gd name="connsiteX1" fmla="*/ 0 w 849576"/>
                  <a:gd name="connsiteY1" fmla="*/ 0 h 849576"/>
                  <a:gd name="connsiteX2" fmla="*/ 849576 w 849576"/>
                  <a:gd name="connsiteY2" fmla="*/ 849576 h 849576"/>
                  <a:gd name="connsiteX3" fmla="*/ 0 w 849576"/>
                  <a:gd name="connsiteY3" fmla="*/ 849576 h 849576"/>
                  <a:gd name="connsiteX4" fmla="*/ 0 w 849576"/>
                  <a:gd name="connsiteY4" fmla="*/ 0 h 849576"/>
                  <a:gd name="connsiteX5" fmla="*/ 0 w 849576"/>
                  <a:gd name="connsiteY5" fmla="*/ 0 h 84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9576" h="849576">
                    <a:moveTo>
                      <a:pt x="0" y="0"/>
                    </a:moveTo>
                    <a:lnTo>
                      <a:pt x="0" y="0"/>
                    </a:lnTo>
                    <a:cubicBezTo>
                      <a:pt x="468940" y="0"/>
                      <a:pt x="849576" y="380730"/>
                      <a:pt x="849576" y="849576"/>
                    </a:cubicBezTo>
                    <a:lnTo>
                      <a:pt x="0" y="84957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E28E2440-3A89-0E45-8B0F-6F7EF6EF3633}"/>
                  </a:ext>
                </a:extLst>
              </p:cNvPr>
              <p:cNvSpPr/>
              <p:nvPr/>
            </p:nvSpPr>
            <p:spPr>
              <a:xfrm rot="10800000">
                <a:off x="2785297" y="12790"/>
                <a:ext cx="1377100" cy="1377100"/>
              </a:xfrm>
              <a:custGeom>
                <a:avLst/>
                <a:gdLst>
                  <a:gd name="connsiteX0" fmla="*/ 0 w 849576"/>
                  <a:gd name="connsiteY0" fmla="*/ 0 h 849576"/>
                  <a:gd name="connsiteX1" fmla="*/ 0 w 849576"/>
                  <a:gd name="connsiteY1" fmla="*/ 0 h 849576"/>
                  <a:gd name="connsiteX2" fmla="*/ 849576 w 849576"/>
                  <a:gd name="connsiteY2" fmla="*/ 849576 h 849576"/>
                  <a:gd name="connsiteX3" fmla="*/ 0 w 849576"/>
                  <a:gd name="connsiteY3" fmla="*/ 849576 h 849576"/>
                  <a:gd name="connsiteX4" fmla="*/ 0 w 849576"/>
                  <a:gd name="connsiteY4" fmla="*/ 0 h 849576"/>
                  <a:gd name="connsiteX5" fmla="*/ 0 w 849576"/>
                  <a:gd name="connsiteY5" fmla="*/ 0 h 84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9576" h="849576">
                    <a:moveTo>
                      <a:pt x="0" y="0"/>
                    </a:moveTo>
                    <a:lnTo>
                      <a:pt x="0" y="0"/>
                    </a:lnTo>
                    <a:cubicBezTo>
                      <a:pt x="468940" y="0"/>
                      <a:pt x="849576" y="380730"/>
                      <a:pt x="849576" y="849576"/>
                    </a:cubicBezTo>
                    <a:lnTo>
                      <a:pt x="0" y="84957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6AF5EAE3-7668-8178-D198-3AF707EBEBC5}"/>
                  </a:ext>
                </a:extLst>
              </p:cNvPr>
              <p:cNvSpPr/>
              <p:nvPr/>
            </p:nvSpPr>
            <p:spPr>
              <a:xfrm rot="10800000">
                <a:off x="4160334" y="1389890"/>
                <a:ext cx="1377100" cy="1377100"/>
              </a:xfrm>
              <a:custGeom>
                <a:avLst/>
                <a:gdLst>
                  <a:gd name="connsiteX0" fmla="*/ 0 w 849576"/>
                  <a:gd name="connsiteY0" fmla="*/ 0 h 849576"/>
                  <a:gd name="connsiteX1" fmla="*/ 0 w 849576"/>
                  <a:gd name="connsiteY1" fmla="*/ 0 h 849576"/>
                  <a:gd name="connsiteX2" fmla="*/ 849576 w 849576"/>
                  <a:gd name="connsiteY2" fmla="*/ 849576 h 849576"/>
                  <a:gd name="connsiteX3" fmla="*/ 0 w 849576"/>
                  <a:gd name="connsiteY3" fmla="*/ 849576 h 849576"/>
                  <a:gd name="connsiteX4" fmla="*/ 0 w 849576"/>
                  <a:gd name="connsiteY4" fmla="*/ 0 h 849576"/>
                  <a:gd name="connsiteX5" fmla="*/ 0 w 849576"/>
                  <a:gd name="connsiteY5" fmla="*/ 0 h 84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9576" h="849576">
                    <a:moveTo>
                      <a:pt x="0" y="0"/>
                    </a:moveTo>
                    <a:lnTo>
                      <a:pt x="0" y="0"/>
                    </a:lnTo>
                    <a:cubicBezTo>
                      <a:pt x="468940" y="0"/>
                      <a:pt x="849576" y="380730"/>
                      <a:pt x="849576" y="849576"/>
                    </a:cubicBezTo>
                    <a:lnTo>
                      <a:pt x="0" y="84957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D590E163-CA4D-1D52-591B-9F83CCEAA9BC}"/>
                  </a:ext>
                </a:extLst>
              </p:cNvPr>
              <p:cNvSpPr/>
              <p:nvPr/>
            </p:nvSpPr>
            <p:spPr>
              <a:xfrm rot="10800000">
                <a:off x="4160334" y="12790"/>
                <a:ext cx="1377100" cy="1377100"/>
              </a:xfrm>
              <a:custGeom>
                <a:avLst/>
                <a:gdLst>
                  <a:gd name="connsiteX0" fmla="*/ 0 w 849576"/>
                  <a:gd name="connsiteY0" fmla="*/ 0 h 849576"/>
                  <a:gd name="connsiteX1" fmla="*/ 0 w 849576"/>
                  <a:gd name="connsiteY1" fmla="*/ 0 h 849576"/>
                  <a:gd name="connsiteX2" fmla="*/ 849576 w 849576"/>
                  <a:gd name="connsiteY2" fmla="*/ 849576 h 849576"/>
                  <a:gd name="connsiteX3" fmla="*/ 0 w 849576"/>
                  <a:gd name="connsiteY3" fmla="*/ 849576 h 849576"/>
                  <a:gd name="connsiteX4" fmla="*/ 0 w 849576"/>
                  <a:gd name="connsiteY4" fmla="*/ 0 h 849576"/>
                  <a:gd name="connsiteX5" fmla="*/ 0 w 849576"/>
                  <a:gd name="connsiteY5" fmla="*/ 0 h 84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9576" h="849576">
                    <a:moveTo>
                      <a:pt x="0" y="0"/>
                    </a:moveTo>
                    <a:lnTo>
                      <a:pt x="0" y="0"/>
                    </a:lnTo>
                    <a:cubicBezTo>
                      <a:pt x="468940" y="0"/>
                      <a:pt x="849576" y="380730"/>
                      <a:pt x="849576" y="849576"/>
                    </a:cubicBezTo>
                    <a:lnTo>
                      <a:pt x="0" y="84957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C1B48688-876E-2F29-787F-193F74CB242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2116" y="1710769"/>
            <a:ext cx="8682446" cy="2123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Tracking Polar Bears and Sea Ice</a:t>
            </a:r>
          </a:p>
        </p:txBody>
      </p:sp>
      <p:pic>
        <p:nvPicPr>
          <p:cNvPr id="7" name="Picture 6" descr="Logo with letters DZ">
            <a:extLst>
              <a:ext uri="{FF2B5EF4-FFF2-40B4-BE49-F238E27FC236}">
                <a16:creationId xmlns:a16="http://schemas.microsoft.com/office/drawing/2014/main" id="{6325E17A-69A3-89EA-3675-5E1597E1E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313714"/>
            <a:ext cx="752497" cy="3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7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C6B56-08F8-5EA8-8467-CB140D723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6134DAD-83F9-B5F0-E45D-73661B092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163" y="-42530"/>
            <a:ext cx="263025" cy="6937744"/>
          </a:xfrm>
          <a:prstGeom prst="rect">
            <a:avLst/>
          </a:prstGeom>
          <a:solidFill>
            <a:srgbClr val="009C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4C24FEB4-ECF4-4724-35CC-7FFEA69699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34311" y="115651"/>
            <a:ext cx="8682446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 Your Own Arctic Buoy</a:t>
            </a:r>
          </a:p>
        </p:txBody>
      </p:sp>
      <p:pic>
        <p:nvPicPr>
          <p:cNvPr id="4" name="Picture 3" descr="Photograph showing two people dressed in heavy winter gear standing outdoors on snow next to equipment">
            <a:extLst>
              <a:ext uri="{FF2B5EF4-FFF2-40B4-BE49-F238E27FC236}">
                <a16:creationId xmlns:a16="http://schemas.microsoft.com/office/drawing/2014/main" id="{F3556531-6FBC-96A1-AE7F-14224D4D1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75" y="2439296"/>
            <a:ext cx="5693221" cy="3193204"/>
          </a:xfrm>
          <a:prstGeom prst="rect">
            <a:avLst/>
          </a:prstGeom>
        </p:spPr>
      </p:pic>
      <p:pic>
        <p:nvPicPr>
          <p:cNvPr id="6" name="Picture 5" descr="Three people in the snow arrange small wooden boats into a whale-like shape">
            <a:extLst>
              <a:ext uri="{FF2B5EF4-FFF2-40B4-BE49-F238E27FC236}">
                <a16:creationId xmlns:a16="http://schemas.microsoft.com/office/drawing/2014/main" id="{1156AFC6-D8FC-9A89-E87D-C72C6F167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39296"/>
            <a:ext cx="562356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60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BBCCC9-2F06-3575-EA1B-AF245ED23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07431" cy="6858000"/>
          </a:xfrm>
          <a:prstGeom prst="rect">
            <a:avLst/>
          </a:prstGeom>
          <a:solidFill>
            <a:srgbClr val="2447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B48688-876E-2F29-787F-193F74CB24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7478" y="2095028"/>
            <a:ext cx="4605740" cy="2123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7" name="Picture 6" descr="A polar bear swimming in water">
            <a:extLst>
              <a:ext uri="{FF2B5EF4-FFF2-40B4-BE49-F238E27FC236}">
                <a16:creationId xmlns:a16="http://schemas.microsoft.com/office/drawing/2014/main" id="{E9DC096D-2A3C-8217-CA0E-044D93A45C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007" y="-2511"/>
            <a:ext cx="8875909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7063523-E748-51CA-B26C-F280BE079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11055057" y="2511"/>
            <a:ext cx="1150202" cy="6856378"/>
            <a:chOff x="4644359" y="18009"/>
            <a:chExt cx="1150202" cy="6856378"/>
          </a:xfrm>
          <a:solidFill>
            <a:srgbClr val="112B70"/>
          </a:soli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413597F-757A-B0CD-BF40-9AC85492D43C}"/>
                </a:ext>
              </a:extLst>
            </p:cNvPr>
            <p:cNvSpPr/>
            <p:nvPr/>
          </p:nvSpPr>
          <p:spPr>
            <a:xfrm rot="10800000">
              <a:off x="4644438" y="4574195"/>
              <a:ext cx="1141576" cy="2300192"/>
            </a:xfrm>
            <a:custGeom>
              <a:avLst/>
              <a:gdLst>
                <a:gd name="connsiteX0" fmla="*/ 849576 w 849576"/>
                <a:gd name="connsiteY0" fmla="*/ 855917 h 1711833"/>
                <a:gd name="connsiteX1" fmla="*/ 849576 w 849576"/>
                <a:gd name="connsiteY1" fmla="*/ 0 h 1711833"/>
                <a:gd name="connsiteX2" fmla="*/ 849576 w 849576"/>
                <a:gd name="connsiteY2" fmla="*/ 0 h 1711833"/>
                <a:gd name="connsiteX3" fmla="*/ 0 w 849576"/>
                <a:gd name="connsiteY3" fmla="*/ 855917 h 1711833"/>
                <a:gd name="connsiteX4" fmla="*/ 0 w 849576"/>
                <a:gd name="connsiteY4" fmla="*/ 855917 h 1711833"/>
                <a:gd name="connsiteX5" fmla="*/ 849576 w 849576"/>
                <a:gd name="connsiteY5" fmla="*/ 1711833 h 1711833"/>
                <a:gd name="connsiteX6" fmla="*/ 849576 w 849576"/>
                <a:gd name="connsiteY6" fmla="*/ 1711833 h 1711833"/>
                <a:gd name="connsiteX7" fmla="*/ 849576 w 849576"/>
                <a:gd name="connsiteY7" fmla="*/ 855917 h 1711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9576" h="1711833">
                  <a:moveTo>
                    <a:pt x="849576" y="855917"/>
                  </a:moveTo>
                  <a:lnTo>
                    <a:pt x="849576" y="0"/>
                  </a:lnTo>
                  <a:lnTo>
                    <a:pt x="849576" y="0"/>
                  </a:lnTo>
                  <a:cubicBezTo>
                    <a:pt x="380352" y="0"/>
                    <a:pt x="0" y="383191"/>
                    <a:pt x="0" y="855917"/>
                  </a:cubicBezTo>
                  <a:lnTo>
                    <a:pt x="0" y="855917"/>
                  </a:lnTo>
                  <a:cubicBezTo>
                    <a:pt x="0" y="1328642"/>
                    <a:pt x="380352" y="1711833"/>
                    <a:pt x="849576" y="1711833"/>
                  </a:cubicBezTo>
                  <a:lnTo>
                    <a:pt x="849576" y="1711833"/>
                  </a:lnTo>
                  <a:lnTo>
                    <a:pt x="849576" y="855917"/>
                  </a:ln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9DC279-D8A8-5CA2-B219-2E1DF39ABF95}"/>
                </a:ext>
              </a:extLst>
            </p:cNvPr>
            <p:cNvGrpSpPr/>
            <p:nvPr/>
          </p:nvGrpSpPr>
          <p:grpSpPr>
            <a:xfrm rot="10800000">
              <a:off x="4645075" y="18009"/>
              <a:ext cx="1149486" cy="2279701"/>
              <a:chOff x="2758713" y="2742763"/>
              <a:chExt cx="1386641" cy="2750037"/>
            </a:xfrm>
            <a:grpFill/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061D1C8F-3C95-63F4-07E4-7354A43A859E}"/>
                  </a:ext>
                </a:extLst>
              </p:cNvPr>
              <p:cNvSpPr/>
              <p:nvPr/>
            </p:nvSpPr>
            <p:spPr>
              <a:xfrm rot="10800000">
                <a:off x="2768254" y="2742763"/>
                <a:ext cx="1377100" cy="1377100"/>
              </a:xfrm>
              <a:custGeom>
                <a:avLst/>
                <a:gdLst>
                  <a:gd name="connsiteX0" fmla="*/ 424788 w 849576"/>
                  <a:gd name="connsiteY0" fmla="*/ 0 h 849576"/>
                  <a:gd name="connsiteX1" fmla="*/ 849576 w 849576"/>
                  <a:gd name="connsiteY1" fmla="*/ 424788 h 849576"/>
                  <a:gd name="connsiteX2" fmla="*/ 849576 w 849576"/>
                  <a:gd name="connsiteY2" fmla="*/ 424788 h 849576"/>
                  <a:gd name="connsiteX3" fmla="*/ 424788 w 849576"/>
                  <a:gd name="connsiteY3" fmla="*/ 849576 h 849576"/>
                  <a:gd name="connsiteX4" fmla="*/ 424788 w 849576"/>
                  <a:gd name="connsiteY4" fmla="*/ 849576 h 849576"/>
                  <a:gd name="connsiteX5" fmla="*/ 0 w 849576"/>
                  <a:gd name="connsiteY5" fmla="*/ 424788 h 849576"/>
                  <a:gd name="connsiteX6" fmla="*/ 0 w 849576"/>
                  <a:gd name="connsiteY6" fmla="*/ 424788 h 849576"/>
                  <a:gd name="connsiteX7" fmla="*/ 424788 w 849576"/>
                  <a:gd name="connsiteY7" fmla="*/ 0 h 84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9576" h="849576">
                    <a:moveTo>
                      <a:pt x="424788" y="0"/>
                    </a:moveTo>
                    <a:cubicBezTo>
                      <a:pt x="659392" y="0"/>
                      <a:pt x="849576" y="190184"/>
                      <a:pt x="849576" y="424788"/>
                    </a:cubicBezTo>
                    <a:lnTo>
                      <a:pt x="849576" y="424788"/>
                    </a:lnTo>
                    <a:cubicBezTo>
                      <a:pt x="849576" y="659392"/>
                      <a:pt x="659392" y="849576"/>
                      <a:pt x="424788" y="849576"/>
                    </a:cubicBezTo>
                    <a:lnTo>
                      <a:pt x="424788" y="849576"/>
                    </a:lnTo>
                    <a:cubicBezTo>
                      <a:pt x="190184" y="849576"/>
                      <a:pt x="0" y="659392"/>
                      <a:pt x="0" y="424788"/>
                    </a:cubicBezTo>
                    <a:lnTo>
                      <a:pt x="0" y="424788"/>
                    </a:lnTo>
                    <a:cubicBezTo>
                      <a:pt x="0" y="190184"/>
                      <a:pt x="190184" y="0"/>
                      <a:pt x="424788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06EC0312-E670-DB7C-3ECF-43CA56E83857}"/>
                  </a:ext>
                </a:extLst>
              </p:cNvPr>
              <p:cNvSpPr/>
              <p:nvPr/>
            </p:nvSpPr>
            <p:spPr>
              <a:xfrm rot="10800000">
                <a:off x="2758713" y="4115700"/>
                <a:ext cx="1377100" cy="1377100"/>
              </a:xfrm>
              <a:custGeom>
                <a:avLst/>
                <a:gdLst>
                  <a:gd name="connsiteX0" fmla="*/ 424788 w 849576"/>
                  <a:gd name="connsiteY0" fmla="*/ 0 h 849576"/>
                  <a:gd name="connsiteX1" fmla="*/ 849576 w 849576"/>
                  <a:gd name="connsiteY1" fmla="*/ 424788 h 849576"/>
                  <a:gd name="connsiteX2" fmla="*/ 849576 w 849576"/>
                  <a:gd name="connsiteY2" fmla="*/ 424788 h 849576"/>
                  <a:gd name="connsiteX3" fmla="*/ 424788 w 849576"/>
                  <a:gd name="connsiteY3" fmla="*/ 849576 h 849576"/>
                  <a:gd name="connsiteX4" fmla="*/ 424788 w 849576"/>
                  <a:gd name="connsiteY4" fmla="*/ 849576 h 849576"/>
                  <a:gd name="connsiteX5" fmla="*/ 0 w 849576"/>
                  <a:gd name="connsiteY5" fmla="*/ 424788 h 849576"/>
                  <a:gd name="connsiteX6" fmla="*/ 0 w 849576"/>
                  <a:gd name="connsiteY6" fmla="*/ 424788 h 849576"/>
                  <a:gd name="connsiteX7" fmla="*/ 424788 w 849576"/>
                  <a:gd name="connsiteY7" fmla="*/ 0 h 84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9576" h="849576">
                    <a:moveTo>
                      <a:pt x="424788" y="0"/>
                    </a:moveTo>
                    <a:cubicBezTo>
                      <a:pt x="659392" y="0"/>
                      <a:pt x="849576" y="190184"/>
                      <a:pt x="849576" y="424788"/>
                    </a:cubicBezTo>
                    <a:lnTo>
                      <a:pt x="849576" y="424788"/>
                    </a:lnTo>
                    <a:cubicBezTo>
                      <a:pt x="849576" y="659392"/>
                      <a:pt x="659392" y="849576"/>
                      <a:pt x="424788" y="849576"/>
                    </a:cubicBezTo>
                    <a:lnTo>
                      <a:pt x="424788" y="849576"/>
                    </a:lnTo>
                    <a:cubicBezTo>
                      <a:pt x="190184" y="849576"/>
                      <a:pt x="0" y="659392"/>
                      <a:pt x="0" y="424788"/>
                    </a:cubicBezTo>
                    <a:lnTo>
                      <a:pt x="0" y="424788"/>
                    </a:lnTo>
                    <a:cubicBezTo>
                      <a:pt x="0" y="190184"/>
                      <a:pt x="190184" y="0"/>
                      <a:pt x="424788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BADA3C6-91C7-26AE-8215-4D405E22C6BA}"/>
                </a:ext>
              </a:extLst>
            </p:cNvPr>
            <p:cNvGrpSpPr/>
            <p:nvPr/>
          </p:nvGrpSpPr>
          <p:grpSpPr>
            <a:xfrm rot="16200000">
              <a:off x="4074427" y="2865047"/>
              <a:ext cx="2281442" cy="1141577"/>
              <a:chOff x="2785297" y="12790"/>
              <a:chExt cx="2752137" cy="1377100"/>
            </a:xfrm>
            <a:grpFill/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0DB490F3-543B-EFC3-BA7F-1BDE7FB461FB}"/>
                  </a:ext>
                </a:extLst>
              </p:cNvPr>
              <p:cNvSpPr/>
              <p:nvPr/>
            </p:nvSpPr>
            <p:spPr>
              <a:xfrm rot="10800000">
                <a:off x="2785297" y="12790"/>
                <a:ext cx="1377100" cy="1377100"/>
              </a:xfrm>
              <a:custGeom>
                <a:avLst/>
                <a:gdLst>
                  <a:gd name="connsiteX0" fmla="*/ 0 w 849576"/>
                  <a:gd name="connsiteY0" fmla="*/ 0 h 849576"/>
                  <a:gd name="connsiteX1" fmla="*/ 0 w 849576"/>
                  <a:gd name="connsiteY1" fmla="*/ 0 h 849576"/>
                  <a:gd name="connsiteX2" fmla="*/ 849576 w 849576"/>
                  <a:gd name="connsiteY2" fmla="*/ 849576 h 849576"/>
                  <a:gd name="connsiteX3" fmla="*/ 0 w 849576"/>
                  <a:gd name="connsiteY3" fmla="*/ 849576 h 849576"/>
                  <a:gd name="connsiteX4" fmla="*/ 0 w 849576"/>
                  <a:gd name="connsiteY4" fmla="*/ 0 h 849576"/>
                  <a:gd name="connsiteX5" fmla="*/ 0 w 849576"/>
                  <a:gd name="connsiteY5" fmla="*/ 0 h 84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9576" h="849576">
                    <a:moveTo>
                      <a:pt x="0" y="0"/>
                    </a:moveTo>
                    <a:lnTo>
                      <a:pt x="0" y="0"/>
                    </a:lnTo>
                    <a:cubicBezTo>
                      <a:pt x="468940" y="0"/>
                      <a:pt x="849576" y="380730"/>
                      <a:pt x="849576" y="849576"/>
                    </a:cubicBezTo>
                    <a:lnTo>
                      <a:pt x="0" y="84957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67DEC2FB-D0ED-FEBD-7BF9-4C1EA8D31C47}"/>
                  </a:ext>
                </a:extLst>
              </p:cNvPr>
              <p:cNvSpPr/>
              <p:nvPr/>
            </p:nvSpPr>
            <p:spPr>
              <a:xfrm rot="10800000">
                <a:off x="4160334" y="12790"/>
                <a:ext cx="1377100" cy="1377100"/>
              </a:xfrm>
              <a:custGeom>
                <a:avLst/>
                <a:gdLst>
                  <a:gd name="connsiteX0" fmla="*/ 0 w 849576"/>
                  <a:gd name="connsiteY0" fmla="*/ 0 h 849576"/>
                  <a:gd name="connsiteX1" fmla="*/ 0 w 849576"/>
                  <a:gd name="connsiteY1" fmla="*/ 0 h 849576"/>
                  <a:gd name="connsiteX2" fmla="*/ 849576 w 849576"/>
                  <a:gd name="connsiteY2" fmla="*/ 849576 h 849576"/>
                  <a:gd name="connsiteX3" fmla="*/ 0 w 849576"/>
                  <a:gd name="connsiteY3" fmla="*/ 849576 h 849576"/>
                  <a:gd name="connsiteX4" fmla="*/ 0 w 849576"/>
                  <a:gd name="connsiteY4" fmla="*/ 0 h 849576"/>
                  <a:gd name="connsiteX5" fmla="*/ 0 w 849576"/>
                  <a:gd name="connsiteY5" fmla="*/ 0 h 849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9576" h="849576">
                    <a:moveTo>
                      <a:pt x="0" y="0"/>
                    </a:moveTo>
                    <a:lnTo>
                      <a:pt x="0" y="0"/>
                    </a:lnTo>
                    <a:cubicBezTo>
                      <a:pt x="468940" y="0"/>
                      <a:pt x="849576" y="380730"/>
                      <a:pt x="849576" y="849576"/>
                    </a:cubicBezTo>
                    <a:lnTo>
                      <a:pt x="0" y="84957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7A82887-5CC8-034B-3CA0-B9533972B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6313714"/>
            <a:ext cx="752497" cy="3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39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F422950-ED5F-51B5-3793-CA66EE90B70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600" y="407484"/>
            <a:ext cx="7046563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Arctic Sea Ice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E09002-5187-9D4C-21BE-0F4D019C1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163" y="-42530"/>
            <a:ext cx="263025" cy="6937744"/>
          </a:xfrm>
          <a:prstGeom prst="rect">
            <a:avLst/>
          </a:prstGeom>
          <a:solidFill>
            <a:srgbClr val="009C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15" name="Picture 14" descr="Ice floes in the water">
            <a:extLst>
              <a:ext uri="{FF2B5EF4-FFF2-40B4-BE49-F238E27FC236}">
                <a16:creationId xmlns:a16="http://schemas.microsoft.com/office/drawing/2014/main" id="{5E5F69D1-D819-DC1E-305A-EBA9E8D8E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416" y="1515480"/>
            <a:ext cx="9863168" cy="51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1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AFCB9-B164-104B-47DC-D7120EFB2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70DCEA1-6C02-E28A-D658-BC94BA8D32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6875" y="226400"/>
            <a:ext cx="7046563" cy="2123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Does Sea Ice Matter?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A723C1-363F-FCA0-8403-8796FAB12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163" y="-42530"/>
            <a:ext cx="263025" cy="6937744"/>
          </a:xfrm>
          <a:prstGeom prst="rect">
            <a:avLst/>
          </a:prstGeom>
          <a:solidFill>
            <a:srgbClr val="009C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2" name="Online Media 1" title="Polar Bears and Arctic Sea Ice">
            <a:hlinkClick r:id="" action="ppaction://media"/>
            <a:extLst>
              <a:ext uri="{FF2B5EF4-FFF2-40B4-BE49-F238E27FC236}">
                <a16:creationId xmlns:a16="http://schemas.microsoft.com/office/drawing/2014/main" id="{86425395-363F-4AA9-AF3F-B5C595C2B1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95908" y="2337486"/>
            <a:ext cx="7600184" cy="429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AFCB9-B164-104B-47DC-D7120EFB2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70DCEA1-6C02-E28A-D658-BC94BA8D32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6875" y="226400"/>
            <a:ext cx="10567596" cy="2123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 Arctic Buoy Program (IAPB)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A723C1-363F-FCA0-8403-8796FAB12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163" y="-42530"/>
            <a:ext cx="263025" cy="6937744"/>
          </a:xfrm>
          <a:prstGeom prst="rect">
            <a:avLst/>
          </a:prstGeom>
          <a:solidFill>
            <a:srgbClr val="009C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4" name="Picture 3" descr="A person in a red coat kneeling in the snow with a large white ball. In front of them small wooden boats are arranged in to a star shape">
            <a:extLst>
              <a:ext uri="{FF2B5EF4-FFF2-40B4-BE49-F238E27FC236}">
                <a16:creationId xmlns:a16="http://schemas.microsoft.com/office/drawing/2014/main" id="{66A9C174-ADEE-72BE-9D17-EADB0F2B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40" y="2656053"/>
            <a:ext cx="4874558" cy="3892773"/>
          </a:xfrm>
          <a:prstGeom prst="rect">
            <a:avLst/>
          </a:prstGeom>
        </p:spPr>
      </p:pic>
      <p:pic>
        <p:nvPicPr>
          <p:cNvPr id="6" name="Picture 5" descr="People in red jackets and helmets on a boat lowering a buoy into the water">
            <a:extLst>
              <a:ext uri="{FF2B5EF4-FFF2-40B4-BE49-F238E27FC236}">
                <a16:creationId xmlns:a16="http://schemas.microsoft.com/office/drawing/2014/main" id="{24DA71CA-C5E2-D21A-E180-A1E46D217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376" y="2557434"/>
            <a:ext cx="2460156" cy="4090009"/>
          </a:xfrm>
          <a:prstGeom prst="rect">
            <a:avLst/>
          </a:prstGeom>
        </p:spPr>
      </p:pic>
      <p:pic>
        <p:nvPicPr>
          <p:cNvPr id="8" name="Picture 7" descr="A couple of people in the snow with ice drill and a buoy">
            <a:extLst>
              <a:ext uri="{FF2B5EF4-FFF2-40B4-BE49-F238E27FC236}">
                <a16:creationId xmlns:a16="http://schemas.microsoft.com/office/drawing/2014/main" id="{6B597CD0-839D-231A-0F55-A555C0E20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043" y="2946596"/>
            <a:ext cx="4271553" cy="284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36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A26E4-8A92-0DAC-8C23-149E3C9F6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16EFED0-1C9C-B2EE-E895-87F29C72E3E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6875" y="226400"/>
            <a:ext cx="10567596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IABP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8616D2-0988-2C6F-E5BC-2FAC11205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163" y="-42530"/>
            <a:ext cx="263025" cy="6937744"/>
          </a:xfrm>
          <a:prstGeom prst="rect">
            <a:avLst/>
          </a:prstGeom>
          <a:solidFill>
            <a:srgbClr val="009C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Picture 2" descr="A map of the arctic showing where buoys that are part of the International Arctic Buoy Programme">
            <a:extLst>
              <a:ext uri="{FF2B5EF4-FFF2-40B4-BE49-F238E27FC236}">
                <a16:creationId xmlns:a16="http://schemas.microsoft.com/office/drawing/2014/main" id="{50C545A0-E2B5-9502-DDFA-002CE920B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242" y="2307078"/>
            <a:ext cx="6117515" cy="45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86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85568D8-FE91-14A6-13C0-2589FB8738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8349" y="424859"/>
            <a:ext cx="3735899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3CF083-5D52-6417-09AD-EC2B10010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39278" y="647701"/>
            <a:ext cx="3834091" cy="2811280"/>
          </a:xfrm>
          <a:prstGeom prst="rect">
            <a:avLst/>
          </a:prstGeom>
          <a:solidFill>
            <a:srgbClr val="007D97"/>
          </a:solidFill>
          <a:ln w="0">
            <a:noFill/>
          </a:ln>
          <a:effectLst>
            <a:outerShdw sx="1000" sy="1000" algn="ctr" rotWithShape="0">
              <a:srgbClr val="000000"/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472A3-A0CA-AA9B-F44C-BBF5997A7B99}"/>
              </a:ext>
            </a:extLst>
          </p:cNvPr>
          <p:cNvSpPr txBox="1"/>
          <p:nvPr/>
        </p:nvSpPr>
        <p:spPr>
          <a:xfrm>
            <a:off x="4030332" y="1532856"/>
            <a:ext cx="3538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Ice with Remote Sensing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FC9355-2956-9B7C-880B-2D6426614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19934" y="647701"/>
            <a:ext cx="3834091" cy="2811280"/>
          </a:xfrm>
          <a:prstGeom prst="rect">
            <a:avLst/>
          </a:prstGeom>
          <a:solidFill>
            <a:srgbClr val="EF60A3"/>
          </a:solidFill>
          <a:ln w="0">
            <a:noFill/>
          </a:ln>
          <a:effectLst>
            <a:outerShdw sx="1000" sy="1000" algn="ctr" rotWithShape="0">
              <a:srgbClr val="000000"/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A8607-C436-4581-F891-354A4BA5E2B1}"/>
              </a:ext>
            </a:extLst>
          </p:cNvPr>
          <p:cNvSpPr txBox="1"/>
          <p:nvPr/>
        </p:nvSpPr>
        <p:spPr>
          <a:xfrm>
            <a:off x="7960064" y="1532855"/>
            <a:ext cx="3538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Bear Tracking &amp; Connection to 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C53359-2B70-5FB9-BE22-F496365AA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39278" y="3699601"/>
            <a:ext cx="3834091" cy="2811280"/>
          </a:xfrm>
          <a:prstGeom prst="rect">
            <a:avLst/>
          </a:prstGeom>
          <a:solidFill>
            <a:srgbClr val="44A667"/>
          </a:solidFill>
          <a:ln w="0">
            <a:noFill/>
          </a:ln>
          <a:effectLst>
            <a:outerShdw sx="1000" sy="1000" algn="ctr" rotWithShape="0">
              <a:srgbClr val="000000"/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527CC-600C-178C-3FD5-284C53DF039B}"/>
              </a:ext>
            </a:extLst>
          </p:cNvPr>
          <p:cNvSpPr txBox="1"/>
          <p:nvPr/>
        </p:nvSpPr>
        <p:spPr>
          <a:xfrm>
            <a:off x="3786984" y="4628472"/>
            <a:ext cx="3538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&amp; Advocacy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235646-AFE6-F7AE-19AA-CD1FBD667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19934" y="3699601"/>
            <a:ext cx="3834091" cy="2811280"/>
          </a:xfrm>
          <a:prstGeom prst="rect">
            <a:avLst/>
          </a:prstGeom>
          <a:solidFill>
            <a:srgbClr val="2C68AD"/>
          </a:solidFill>
          <a:ln w="0">
            <a:noFill/>
          </a:ln>
          <a:effectLst>
            <a:outerShdw sx="1000" sy="1000" algn="ctr" rotWithShape="0">
              <a:srgbClr val="000000"/>
            </a:outerShdw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1CF50-C47B-DDE2-FA1F-B72EE88144F3}"/>
              </a:ext>
            </a:extLst>
          </p:cNvPr>
          <p:cNvSpPr txBox="1"/>
          <p:nvPr/>
        </p:nvSpPr>
        <p:spPr>
          <a:xfrm>
            <a:off x="8015347" y="4494148"/>
            <a:ext cx="3538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 Your Own Buoy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9DA0AD-1671-8FD2-3E9E-8170E4868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163" y="-42530"/>
            <a:ext cx="263025" cy="6937744"/>
          </a:xfrm>
          <a:prstGeom prst="rect">
            <a:avLst/>
          </a:prstGeom>
          <a:solidFill>
            <a:srgbClr val="009C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809F67-24A8-E4AA-A461-CB363DC40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3" y="6313714"/>
            <a:ext cx="752497" cy="3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84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E6F067FA-61B3-0FD7-558B-143E004B90B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34311" y="103399"/>
            <a:ext cx="8682446" cy="2123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Tracking Ice with Remote Sensing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3510E1-3A07-9E00-C41F-7BB170012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163" y="-42530"/>
            <a:ext cx="263025" cy="6937744"/>
          </a:xfrm>
          <a:prstGeom prst="rect">
            <a:avLst/>
          </a:prstGeom>
          <a:solidFill>
            <a:srgbClr val="009C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4" name="Picture 3" descr="A map of the arctic with buoys marked by different colored dots">
            <a:extLst>
              <a:ext uri="{FF2B5EF4-FFF2-40B4-BE49-F238E27FC236}">
                <a16:creationId xmlns:a16="http://schemas.microsoft.com/office/drawing/2014/main" id="{BD3874D7-CB67-D985-94B3-2BE689E6E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2" y="2366682"/>
            <a:ext cx="5062309" cy="4387919"/>
          </a:xfrm>
          <a:prstGeom prst="rect">
            <a:avLst/>
          </a:prstGeom>
        </p:spPr>
      </p:pic>
      <p:pic>
        <p:nvPicPr>
          <p:cNvPr id="6" name="Picture 5" descr="A screenshot showing the words Selected Bouys followed by a long identification number and then 2024, Ice Ball 83">
            <a:extLst>
              <a:ext uri="{FF2B5EF4-FFF2-40B4-BE49-F238E27FC236}">
                <a16:creationId xmlns:a16="http://schemas.microsoft.com/office/drawing/2014/main" id="{0106EAE6-0956-82E9-60C5-9BB73B976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534" y="3109933"/>
            <a:ext cx="4115374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99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1D99C-87DC-4C97-3B59-AA504B6E8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18EE07D0-07AE-82B5-4E7B-7D64E4F0B5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34311" y="103399"/>
            <a:ext cx="8682446" cy="2123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Polar Bear Tracking &amp; Connection to Ice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4C76A9-4A56-07AB-4D4F-C4578D8C8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163" y="-42530"/>
            <a:ext cx="263025" cy="6937744"/>
          </a:xfrm>
          <a:prstGeom prst="rect">
            <a:avLst/>
          </a:prstGeom>
          <a:solidFill>
            <a:srgbClr val="009C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4" name="Picture 3" descr="A screenshot of a Polar Bear Tracker showing numbered markers up to the number 18">
            <a:extLst>
              <a:ext uri="{FF2B5EF4-FFF2-40B4-BE49-F238E27FC236}">
                <a16:creationId xmlns:a16="http://schemas.microsoft.com/office/drawing/2014/main" id="{0497EDDA-1286-56E8-2B80-1AB9636DC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860" y="2014142"/>
            <a:ext cx="8264280" cy="46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04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44DFA-54BA-D63D-5E2D-2BEBD27D7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22A156F9-EAFB-677A-5DB6-FF7A88E3C41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51121" y="525733"/>
            <a:ext cx="8682446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Action &amp; Advocacy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B4AC67-3FC9-948D-49D4-517789188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163" y="-42530"/>
            <a:ext cx="263025" cy="6937744"/>
          </a:xfrm>
          <a:prstGeom prst="rect">
            <a:avLst/>
          </a:prstGeom>
          <a:solidFill>
            <a:srgbClr val="009C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885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526</Words>
  <Application>Microsoft Office PowerPoint</Application>
  <PresentationFormat>Widescreen</PresentationFormat>
  <Paragraphs>63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Helvetica</vt:lpstr>
      <vt:lpstr>Office Theme</vt:lpstr>
      <vt:lpstr>Tracking Polar Bears and Sea Ice</vt:lpstr>
      <vt:lpstr>Arctic Sea Ice</vt:lpstr>
      <vt:lpstr>Why Does Sea Ice Matter?</vt:lpstr>
      <vt:lpstr>International Arctic Buoy Program (IAPB)</vt:lpstr>
      <vt:lpstr>IABP</vt:lpstr>
      <vt:lpstr>Stations</vt:lpstr>
      <vt:lpstr>Tracking Ice with Remote Sensing</vt:lpstr>
      <vt:lpstr>Polar Bear Tracking &amp; Connection to Ice</vt:lpstr>
      <vt:lpstr>Action &amp; Advocacy</vt:lpstr>
      <vt:lpstr>Engineer Your Own Arctic Buoy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Kelsey Hoey</dc:creator>
  <cp:lastModifiedBy>Sawyer, Jessica</cp:lastModifiedBy>
  <cp:revision>8</cp:revision>
  <dcterms:created xsi:type="dcterms:W3CDTF">2024-05-31T15:19:47Z</dcterms:created>
  <dcterms:modified xsi:type="dcterms:W3CDTF">2026-04-15T20:38:37Z</dcterms:modified>
</cp:coreProperties>
</file>