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F41"/>
    <a:srgbClr val="4DD0E1"/>
    <a:srgbClr val="000000"/>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86" d="100"/>
          <a:sy n="186" d="100"/>
        </p:scale>
        <p:origin x="162"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2f8f0fcb72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2f8f0fcb72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2f8f0fcb7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2f8f0fcb7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2f8f0fcb7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2f8f0fcb7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348290b4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348290b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3487a7371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3487a7371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487a7371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487a7371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d940c7224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d940c7224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3487a7371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3487a7371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940c7224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940c7224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JnL6_6i3_uI"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Ice in Polar Regions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Ice is the dominant feature!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2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Ice in oceans</a:t>
            </a:r>
            <a:endParaRPr/>
          </a:p>
        </p:txBody>
      </p:sp>
      <p:sp>
        <p:nvSpPr>
          <p:cNvPr id="61" name="Google Shape;61;p14"/>
          <p:cNvSpPr txBox="1">
            <a:spLocks noGrp="1"/>
          </p:cNvSpPr>
          <p:nvPr>
            <p:ph type="body" idx="1"/>
          </p:nvPr>
        </p:nvSpPr>
        <p:spPr>
          <a:xfrm>
            <a:off x="311700" y="883425"/>
            <a:ext cx="8520600" cy="3685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solidFill>
                  <a:schemeClr val="accent5"/>
                </a:solidFill>
              </a:rPr>
              <a:t>Sea Ice:</a:t>
            </a:r>
            <a:r>
              <a:rPr lang="en"/>
              <a:t> water in the ocean that freezes </a:t>
            </a:r>
            <a:endParaRPr/>
          </a:p>
          <a:p>
            <a:pPr marL="0" lvl="0" indent="0" algn="l" rtl="0">
              <a:spcBef>
                <a:spcPts val="1200"/>
              </a:spcBef>
              <a:spcAft>
                <a:spcPts val="0"/>
              </a:spcAft>
              <a:buNone/>
            </a:pPr>
            <a:r>
              <a:rPr lang="en"/>
              <a:t>and floats. It is relatively thin and flat</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a:solidFill>
                  <a:schemeClr val="accent5"/>
                </a:solidFill>
              </a:rPr>
              <a:t>Icebergs:</a:t>
            </a:r>
            <a:r>
              <a:rPr lang="en"/>
              <a:t> chunks of ice that break off of </a:t>
            </a:r>
            <a:endParaRPr/>
          </a:p>
          <a:p>
            <a:pPr marL="0" lvl="0" indent="0" algn="l" rtl="0">
              <a:spcBef>
                <a:spcPts val="1200"/>
              </a:spcBef>
              <a:spcAft>
                <a:spcPts val="0"/>
              </a:spcAft>
              <a:buNone/>
            </a:pPr>
            <a:r>
              <a:rPr lang="en"/>
              <a:t>glaciers and ice sheets and fall into the </a:t>
            </a:r>
            <a:endParaRPr/>
          </a:p>
          <a:p>
            <a:pPr marL="0" lvl="0" indent="0" algn="l" rtl="0">
              <a:spcBef>
                <a:spcPts val="1200"/>
              </a:spcBef>
              <a:spcAft>
                <a:spcPts val="1200"/>
              </a:spcAft>
              <a:buNone/>
            </a:pPr>
            <a:r>
              <a:rPr lang="en"/>
              <a:t>ocean</a:t>
            </a:r>
            <a:endParaRPr/>
          </a:p>
        </p:txBody>
      </p:sp>
      <p:pic>
        <p:nvPicPr>
          <p:cNvPr id="62" name="Google Shape;62;p14" descr="Diagram illustrating the formation of sea ice and its interaction with ocean water. It shows light blue sea ice floating on dark blue ocean water. The sea ice is a thin rectangular shape."/>
          <p:cNvPicPr preferRelativeResize="0"/>
          <p:nvPr/>
        </p:nvPicPr>
        <p:blipFill rotWithShape="1">
          <a:blip r:embed="rId3">
            <a:alphaModFix/>
          </a:blip>
          <a:srcRect l="939" r="43528" b="70229"/>
          <a:stretch/>
        </p:blipFill>
        <p:spPr>
          <a:xfrm>
            <a:off x="4731225" y="942325"/>
            <a:ext cx="3808550" cy="1531274"/>
          </a:xfrm>
          <a:prstGeom prst="rect">
            <a:avLst/>
          </a:prstGeom>
          <a:noFill/>
          <a:ln>
            <a:noFill/>
          </a:ln>
        </p:spPr>
      </p:pic>
      <p:pic>
        <p:nvPicPr>
          <p:cNvPr id="63" name="Google Shape;63;p14" descr="Diagram illustrating two icebergs floating in water, labeled &quot;Icebergs&quot; with light blue sky and dark blue water. The diagram highlights the visible and submerged portions of icebergs, showing that much of the iceberg mass is underwater. The icebergs are jagged circular shapes."/>
          <p:cNvPicPr preferRelativeResize="0"/>
          <p:nvPr/>
        </p:nvPicPr>
        <p:blipFill rotWithShape="1">
          <a:blip r:embed="rId4">
            <a:alphaModFix/>
          </a:blip>
          <a:srcRect l="939" r="43528" b="70229"/>
          <a:stretch/>
        </p:blipFill>
        <p:spPr>
          <a:xfrm>
            <a:off x="4731225" y="3141100"/>
            <a:ext cx="3808550" cy="1531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Ice on land</a:t>
            </a:r>
            <a:endParaRPr/>
          </a:p>
        </p:txBody>
      </p:sp>
      <p:pic>
        <p:nvPicPr>
          <p:cNvPr id="70" name="Google Shape;70;p15" descr="Photograph of a snow-covered mountain range featuring a large glacier flowing between rocky peaks under a blue sky with scattered clouds. "/>
          <p:cNvPicPr preferRelativeResize="0"/>
          <p:nvPr/>
        </p:nvPicPr>
        <p:blipFill rotWithShape="1">
          <a:blip r:embed="rId3">
            <a:alphaModFix/>
          </a:blip>
          <a:srcRect t="21802"/>
          <a:stretch/>
        </p:blipFill>
        <p:spPr>
          <a:xfrm>
            <a:off x="4515300" y="147250"/>
            <a:ext cx="4407301" cy="2584827"/>
          </a:xfrm>
          <a:prstGeom prst="rect">
            <a:avLst/>
          </a:prstGeom>
          <a:noFill/>
          <a:ln>
            <a:noFill/>
          </a:ln>
        </p:spPr>
      </p:pic>
      <p:sp>
        <p:nvSpPr>
          <p:cNvPr id="71" name="Google Shape;71;p15"/>
          <p:cNvSpPr txBox="1"/>
          <p:nvPr/>
        </p:nvSpPr>
        <p:spPr>
          <a:xfrm>
            <a:off x="4515300" y="2756775"/>
            <a:ext cx="4596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lt2"/>
                </a:solidFill>
              </a:rPr>
              <a:t>Glacier that is part of the Juneau Icefield in Juneau, Alaska</a:t>
            </a:r>
            <a:endParaRPr sz="1300">
              <a:solidFill>
                <a:schemeClr val="lt2"/>
              </a:solidFill>
            </a:endParaRPr>
          </a:p>
        </p:txBody>
      </p:sp>
      <p:sp>
        <p:nvSpPr>
          <p:cNvPr id="69" name="Google Shape;69;p15"/>
          <p:cNvSpPr txBox="1">
            <a:spLocks noGrp="1"/>
          </p:cNvSpPr>
          <p:nvPr>
            <p:ph type="body" idx="1"/>
          </p:nvPr>
        </p:nvSpPr>
        <p:spPr>
          <a:xfrm>
            <a:off x="311700" y="1359545"/>
            <a:ext cx="8610900" cy="354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accent5"/>
                </a:solidFill>
              </a:rPr>
              <a:t>Glacier:</a:t>
            </a:r>
            <a:r>
              <a:rPr lang="en" dirty="0"/>
              <a:t> </a:t>
            </a:r>
            <a:r>
              <a:rPr lang="en" dirty="0">
                <a:solidFill>
                  <a:srgbClr val="ADADAD"/>
                </a:solidFill>
              </a:rPr>
              <a:t>large mass of ice flowing </a:t>
            </a:r>
            <a:endParaRPr dirty="0">
              <a:solidFill>
                <a:srgbClr val="ADADAD"/>
              </a:solidFill>
            </a:endParaRPr>
          </a:p>
          <a:p>
            <a:pPr marL="0" lvl="0" indent="0" algn="l" rtl="0">
              <a:spcBef>
                <a:spcPts val="1200"/>
              </a:spcBef>
              <a:spcAft>
                <a:spcPts val="0"/>
              </a:spcAft>
              <a:buNone/>
            </a:pPr>
            <a:r>
              <a:rPr lang="en" dirty="0"/>
              <a:t>slowly over land</a:t>
            </a:r>
            <a:endParaRPr dirty="0"/>
          </a:p>
          <a:p>
            <a:pPr marL="0" lvl="0" indent="0" algn="l" rtl="0">
              <a:spcBef>
                <a:spcPts val="1200"/>
              </a:spcBef>
              <a:spcAft>
                <a:spcPts val="0"/>
              </a:spcAft>
              <a:buNone/>
            </a:pPr>
            <a:r>
              <a:rPr lang="en" dirty="0">
                <a:solidFill>
                  <a:srgbClr val="4DD0E1"/>
                </a:solidFill>
              </a:rPr>
              <a:t>Icefield:</a:t>
            </a:r>
            <a:r>
              <a:rPr lang="en" dirty="0"/>
              <a:t> group of interconnected </a:t>
            </a:r>
            <a:endParaRPr dirty="0"/>
          </a:p>
          <a:p>
            <a:pPr marL="0" lvl="0" indent="0" algn="l" rtl="0">
              <a:spcBef>
                <a:spcPts val="1200"/>
              </a:spcBef>
              <a:spcAft>
                <a:spcPts val="0"/>
              </a:spcAft>
              <a:buNone/>
            </a:pPr>
            <a:r>
              <a:rPr lang="en" dirty="0"/>
              <a:t>glaciers covering a mountainous area</a:t>
            </a:r>
            <a:endParaRPr dirty="0"/>
          </a:p>
          <a:p>
            <a:pPr marL="0" lvl="0" indent="0" algn="l" rtl="0">
              <a:spcBef>
                <a:spcPts val="1200"/>
              </a:spcBef>
              <a:spcAft>
                <a:spcPts val="0"/>
              </a:spcAft>
              <a:buNone/>
            </a:pPr>
            <a:r>
              <a:rPr lang="en" dirty="0">
                <a:solidFill>
                  <a:schemeClr val="accent5"/>
                </a:solidFill>
              </a:rPr>
              <a:t>Ice sheet:</a:t>
            </a:r>
            <a:r>
              <a:rPr lang="en" dirty="0"/>
              <a:t> huge mass of glacial ice covering an area &gt; 50,000 km</a:t>
            </a:r>
            <a:r>
              <a:rPr lang="en" baseline="30000" dirty="0"/>
              <a:t>2</a:t>
            </a:r>
            <a:r>
              <a:rPr lang="en" dirty="0"/>
              <a:t> (19,000 mi</a:t>
            </a:r>
            <a:r>
              <a:rPr lang="en" baseline="30000" dirty="0"/>
              <a:t>2</a:t>
            </a:r>
            <a:r>
              <a:rPr lang="en" dirty="0"/>
              <a:t>)</a:t>
            </a:r>
            <a:endParaRPr dirty="0"/>
          </a:p>
          <a:p>
            <a:pPr marL="0" lvl="0" indent="0" algn="l" rtl="0">
              <a:spcBef>
                <a:spcPts val="1200"/>
              </a:spcBef>
              <a:spcAft>
                <a:spcPts val="0"/>
              </a:spcAft>
              <a:buNone/>
            </a:pPr>
            <a:r>
              <a:rPr lang="en" dirty="0"/>
              <a:t>	Found only in Antarctica and Greenland</a:t>
            </a:r>
            <a:endParaRPr dirty="0"/>
          </a:p>
          <a:p>
            <a:pPr marL="0" lvl="0" indent="0" algn="l" rtl="0">
              <a:spcBef>
                <a:spcPts val="1200"/>
              </a:spcBef>
              <a:spcAft>
                <a:spcPts val="1200"/>
              </a:spcAft>
              <a:buNone/>
            </a:pPr>
            <a:r>
              <a:rPr lang="en" dirty="0">
                <a:solidFill>
                  <a:schemeClr val="accent5"/>
                </a:solidFill>
              </a:rPr>
              <a:t>Permafrost:</a:t>
            </a:r>
            <a:r>
              <a:rPr lang="en" dirty="0"/>
              <a:t> permanently frozen soil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60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Glaciers are dynamic</a:t>
            </a:r>
            <a:endParaRPr/>
          </a:p>
        </p:txBody>
      </p:sp>
      <p:sp>
        <p:nvSpPr>
          <p:cNvPr id="77" name="Google Shape;77;p16"/>
          <p:cNvSpPr txBox="1">
            <a:spLocks noGrp="1"/>
          </p:cNvSpPr>
          <p:nvPr>
            <p:ph type="body" idx="1"/>
          </p:nvPr>
        </p:nvSpPr>
        <p:spPr>
          <a:xfrm>
            <a:off x="311700" y="733050"/>
            <a:ext cx="4655100" cy="397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Glaciers are moving and flow rates vary within and across the column of ice. This causes deep cracks in the surface to form, called </a:t>
            </a:r>
            <a:r>
              <a:rPr lang="en" dirty="0">
                <a:solidFill>
                  <a:schemeClr val="accent5"/>
                </a:solidFill>
              </a:rPr>
              <a:t>crevasses</a:t>
            </a:r>
            <a:endParaRPr dirty="0">
              <a:solidFill>
                <a:schemeClr val="accent5"/>
              </a:solidFill>
            </a:endParaRPr>
          </a:p>
          <a:p>
            <a:pPr marL="0" lvl="0" indent="0" algn="l" rtl="0">
              <a:spcBef>
                <a:spcPts val="1200"/>
              </a:spcBef>
              <a:spcAft>
                <a:spcPts val="0"/>
              </a:spcAft>
              <a:buNone/>
            </a:pPr>
            <a:r>
              <a:rPr lang="en" dirty="0"/>
              <a:t>Crevasses pose a serious safety risk to mountaineers and researchers</a:t>
            </a:r>
            <a:endParaRPr dirty="0"/>
          </a:p>
          <a:p>
            <a:pPr marL="0" lvl="0" indent="0" algn="l" rtl="0">
              <a:spcBef>
                <a:spcPts val="1200"/>
              </a:spcBef>
              <a:spcAft>
                <a:spcPts val="0"/>
              </a:spcAft>
              <a:buNone/>
            </a:pPr>
            <a:r>
              <a:rPr lang="en" dirty="0"/>
              <a:t>Falling into a crevasse can cause fatal injuries or lead to hypothermia</a:t>
            </a:r>
            <a:endParaRPr dirty="0"/>
          </a:p>
          <a:p>
            <a:pPr marL="0" lvl="0" indent="0" algn="l" rtl="0">
              <a:spcBef>
                <a:spcPts val="1200"/>
              </a:spcBef>
              <a:spcAft>
                <a:spcPts val="1200"/>
              </a:spcAft>
              <a:buNone/>
            </a:pPr>
            <a:r>
              <a:rPr lang="en" dirty="0"/>
              <a:t>Some are covered by a layer of snow or ice and can’t be seen before falling in</a:t>
            </a:r>
            <a:endParaRPr dirty="0"/>
          </a:p>
        </p:txBody>
      </p:sp>
      <p:pic>
        <p:nvPicPr>
          <p:cNvPr id="78" name="Google Shape;78;p16" descr="Photograph of a snow-covered mountain slope with patches of exposed dark rock and a visible crevasse cutting through the snow in the foreground. The scene highlights winter conditions and potential hazards in alpine terrain under an overcast sky."/>
          <p:cNvPicPr preferRelativeResize="0"/>
          <p:nvPr/>
        </p:nvPicPr>
        <p:blipFill rotWithShape="1">
          <a:blip r:embed="rId3">
            <a:alphaModFix/>
          </a:blip>
          <a:srcRect t="21371"/>
          <a:stretch/>
        </p:blipFill>
        <p:spPr>
          <a:xfrm>
            <a:off x="5067725" y="524725"/>
            <a:ext cx="3857626" cy="4044150"/>
          </a:xfrm>
          <a:prstGeom prst="rect">
            <a:avLst/>
          </a:prstGeom>
          <a:noFill/>
          <a:ln>
            <a:noFill/>
          </a:ln>
        </p:spPr>
      </p:pic>
      <p:sp>
        <p:nvSpPr>
          <p:cNvPr id="79" name="Google Shape;79;p16"/>
          <p:cNvSpPr txBox="1"/>
          <p:nvPr/>
        </p:nvSpPr>
        <p:spPr>
          <a:xfrm>
            <a:off x="5136350" y="4568875"/>
            <a:ext cx="3789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lt2"/>
                </a:solidFill>
              </a:rPr>
              <a:t>Crevasse on the Juneau Icefield in Juneau, Alaska</a:t>
            </a:r>
            <a:endParaRPr sz="12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11842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Crevasse Safety</a:t>
            </a:r>
            <a:endParaRPr/>
          </a:p>
        </p:txBody>
      </p:sp>
      <p:sp>
        <p:nvSpPr>
          <p:cNvPr id="85" name="Google Shape;85;p17"/>
          <p:cNvSpPr txBox="1">
            <a:spLocks noGrp="1"/>
          </p:cNvSpPr>
          <p:nvPr>
            <p:ph type="body" idx="1"/>
          </p:nvPr>
        </p:nvSpPr>
        <p:spPr>
          <a:xfrm>
            <a:off x="311700" y="686150"/>
            <a:ext cx="3680400" cy="433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5"/>
                </a:solidFill>
              </a:rPr>
              <a:t>Ropes:</a:t>
            </a:r>
            <a:r>
              <a:rPr lang="en"/>
              <a:t> people are connected to each other via ropes and wear harnesses and helmets</a:t>
            </a:r>
            <a:endParaRPr/>
          </a:p>
          <a:p>
            <a:pPr marL="0" lvl="0" indent="0" algn="l" rtl="0">
              <a:spcBef>
                <a:spcPts val="1200"/>
              </a:spcBef>
              <a:spcAft>
                <a:spcPts val="0"/>
              </a:spcAft>
              <a:buNone/>
            </a:pPr>
            <a:r>
              <a:rPr lang="en">
                <a:solidFill>
                  <a:schemeClr val="accent5"/>
                </a:solidFill>
              </a:rPr>
              <a:t>Surface Area:</a:t>
            </a:r>
            <a:r>
              <a:rPr lang="en"/>
              <a:t> wearing skis or riding a snow machine distributes weight on a larger surface area</a:t>
            </a:r>
            <a:endParaRPr/>
          </a:p>
          <a:p>
            <a:pPr marL="0" lvl="0" indent="0" algn="l" rtl="0">
              <a:spcBef>
                <a:spcPts val="1200"/>
              </a:spcBef>
              <a:spcAft>
                <a:spcPts val="0"/>
              </a:spcAft>
              <a:buNone/>
            </a:pPr>
            <a:r>
              <a:rPr lang="en">
                <a:solidFill>
                  <a:schemeClr val="accent5"/>
                </a:solidFill>
              </a:rPr>
              <a:t>Probes:</a:t>
            </a:r>
            <a:r>
              <a:rPr lang="en"/>
              <a:t> probes are stuck into the snow to help locate hidden crevasses</a:t>
            </a:r>
            <a:endParaRPr/>
          </a:p>
          <a:p>
            <a:pPr marL="0" lvl="0" indent="0" algn="l" rtl="0">
              <a:spcBef>
                <a:spcPts val="1200"/>
              </a:spcBef>
              <a:spcAft>
                <a:spcPts val="1200"/>
              </a:spcAft>
              <a:buNone/>
            </a:pPr>
            <a:r>
              <a:rPr lang="en">
                <a:solidFill>
                  <a:schemeClr val="accent5"/>
                </a:solidFill>
              </a:rPr>
              <a:t>Rescue training:</a:t>
            </a:r>
            <a:r>
              <a:rPr lang="en"/>
              <a:t> researchers learn crevasse rescue techniques</a:t>
            </a:r>
            <a:endParaRPr/>
          </a:p>
        </p:txBody>
      </p:sp>
      <p:pic>
        <p:nvPicPr>
          <p:cNvPr id="86" name="Google Shape;86;p17" descr="Photograph showing a person walking on a snow-covered glacier toward a partially frozen turquoise lake with snow-capped rocky mountains in the background. The scene highlights cold, remote terrain with footprints and climbing gear indicating exploration or scientific activity."/>
          <p:cNvPicPr preferRelativeResize="0"/>
          <p:nvPr/>
        </p:nvPicPr>
        <p:blipFill>
          <a:blip r:embed="rId3">
            <a:alphaModFix/>
          </a:blip>
          <a:stretch>
            <a:fillRect/>
          </a:stretch>
        </p:blipFill>
        <p:spPr>
          <a:xfrm>
            <a:off x="4059875" y="207300"/>
            <a:ext cx="4898248" cy="3673724"/>
          </a:xfrm>
          <a:prstGeom prst="rect">
            <a:avLst/>
          </a:prstGeom>
          <a:noFill/>
          <a:ln>
            <a:noFill/>
          </a:ln>
        </p:spPr>
      </p:pic>
      <p:sp>
        <p:nvSpPr>
          <p:cNvPr id="87" name="Google Shape;87;p17"/>
          <p:cNvSpPr txBox="1"/>
          <p:nvPr/>
        </p:nvSpPr>
        <p:spPr>
          <a:xfrm>
            <a:off x="4673300" y="3931650"/>
            <a:ext cx="443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rPr>
              <a:t>Researcher roped for safety and carrying a probe for crevasses on the Juneau Icefield</a:t>
            </a:r>
            <a:endParaRPr>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Crevasse Rescue Training</a:t>
            </a:r>
            <a:endParaRPr/>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to build anchors in the snow</a:t>
            </a:r>
            <a:endParaRPr/>
          </a:p>
          <a:p>
            <a:pPr marL="457200" lvl="0" indent="-342900" algn="l" rtl="0">
              <a:spcBef>
                <a:spcPts val="0"/>
              </a:spcBef>
              <a:spcAft>
                <a:spcPts val="0"/>
              </a:spcAft>
              <a:buSzPts val="1800"/>
              <a:buChar char="●"/>
            </a:pPr>
            <a:r>
              <a:rPr lang="en"/>
              <a:t>Safety knots</a:t>
            </a:r>
            <a:endParaRPr/>
          </a:p>
          <a:p>
            <a:pPr marL="457200" lvl="0" indent="-342900" algn="l" rtl="0">
              <a:spcBef>
                <a:spcPts val="0"/>
              </a:spcBef>
              <a:spcAft>
                <a:spcPts val="0"/>
              </a:spcAft>
              <a:buSzPts val="1800"/>
              <a:buChar char="●"/>
            </a:pPr>
            <a:r>
              <a:rPr lang="en"/>
              <a:t>Using mechanical advantage</a:t>
            </a:r>
            <a:endParaRPr/>
          </a:p>
        </p:txBody>
      </p:sp>
      <p:pic>
        <p:nvPicPr>
          <p:cNvPr id="94" name="Google Shape;94;p18" descr="Photograph showing four climbers ascending a steep snow-covered slope using ropes and climbing gear. The climbers are positioned at different heights, with one near the top, two in the middle, and one lower down waving, highlighting teamwork and safety in a challenging alpine environment."/>
          <p:cNvPicPr preferRelativeResize="0"/>
          <p:nvPr/>
        </p:nvPicPr>
        <p:blipFill rotWithShape="1">
          <a:blip r:embed="rId3">
            <a:alphaModFix/>
          </a:blip>
          <a:srcRect t="13756" r="7261"/>
          <a:stretch/>
        </p:blipFill>
        <p:spPr>
          <a:xfrm>
            <a:off x="4672200" y="255725"/>
            <a:ext cx="4224276" cy="2946551"/>
          </a:xfrm>
          <a:prstGeom prst="rect">
            <a:avLst/>
          </a:prstGeom>
          <a:noFill/>
          <a:ln>
            <a:noFill/>
          </a:ln>
        </p:spPr>
      </p:pic>
      <p:sp>
        <p:nvSpPr>
          <p:cNvPr id="96" name="Google Shape;96;p18"/>
          <p:cNvSpPr txBox="1"/>
          <p:nvPr/>
        </p:nvSpPr>
        <p:spPr>
          <a:xfrm>
            <a:off x="4672200" y="3218325"/>
            <a:ext cx="429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rPr>
              <a:t>Researchers participating in a crevasse rescue simulation</a:t>
            </a:r>
            <a:endParaRPr>
              <a:solidFill>
                <a:schemeClr val="lt2"/>
              </a:solidFill>
            </a:endParaRPr>
          </a:p>
        </p:txBody>
      </p:sp>
      <p:pic>
        <p:nvPicPr>
          <p:cNvPr id="95" name="Google Shape;95;p18" descr="Photograph showing a close-up of a person tying a green and yellow climbing rope knot on their gray pants. The image highlights the intricate knot structure and the texture of the rope against the wooden floor background."/>
          <p:cNvPicPr preferRelativeResize="0"/>
          <p:nvPr/>
        </p:nvPicPr>
        <p:blipFill rotWithShape="1">
          <a:blip r:embed="rId4">
            <a:alphaModFix/>
          </a:blip>
          <a:srcRect t="15740"/>
          <a:stretch/>
        </p:blipFill>
        <p:spPr>
          <a:xfrm>
            <a:off x="2161850" y="2393425"/>
            <a:ext cx="2208426" cy="2481101"/>
          </a:xfrm>
          <a:prstGeom prst="rect">
            <a:avLst/>
          </a:prstGeom>
          <a:noFill/>
          <a:ln>
            <a:noFill/>
          </a:ln>
        </p:spPr>
      </p:pic>
      <p:sp>
        <p:nvSpPr>
          <p:cNvPr id="97" name="Google Shape;97;p18"/>
          <p:cNvSpPr txBox="1"/>
          <p:nvPr/>
        </p:nvSpPr>
        <p:spPr>
          <a:xfrm>
            <a:off x="164750" y="4568875"/>
            <a:ext cx="199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rPr>
              <a:t>Learning safety knots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Video of Crevasse Rescue Practice</a:t>
            </a:r>
            <a:endParaRPr dirty="0"/>
          </a:p>
        </p:txBody>
      </p:sp>
      <p:pic>
        <p:nvPicPr>
          <p:cNvPr id="104" name="Google Shape;104;p19" descr="My BCC (Basic Climbing Class) team lowers me into a small crevasse on the Nisqually Glacier on Mt. Rainier to practice the &quot;z-pully&quot;, a method of crevasse rescue. &#10;&#10;Scenario: Three people are traveling on a rope across a glacier. The lead climber falls through a snow/ice bridge into a crevasse. How do the other two climbers pull the lead climber out?" title="Inside a crevasse on Mt. Rainier's Nisqually Glacier">
            <a:hlinkClick r:id="rId3"/>
          </p:cNvPr>
          <p:cNvPicPr preferRelativeResize="0"/>
          <p:nvPr/>
        </p:nvPicPr>
        <p:blipFill>
          <a:blip r:embed="rId4">
            <a:alphaModFix/>
          </a:blip>
          <a:stretch>
            <a:fillRect/>
          </a:stretch>
        </p:blipFill>
        <p:spPr>
          <a:xfrm>
            <a:off x="877700" y="1074000"/>
            <a:ext cx="6122355" cy="3443825"/>
          </a:xfrm>
          <a:prstGeom prst="rect">
            <a:avLst/>
          </a:prstGeom>
          <a:noFill/>
          <a:ln>
            <a:noFill/>
          </a:ln>
        </p:spPr>
      </p:pic>
      <p:sp>
        <p:nvSpPr>
          <p:cNvPr id="103" name="Google Shape;103;p19"/>
          <p:cNvSpPr txBox="1">
            <a:spLocks noGrp="1"/>
          </p:cNvSpPr>
          <p:nvPr>
            <p:ph type="body" idx="1"/>
          </p:nvPr>
        </p:nvSpPr>
        <p:spPr>
          <a:xfrm>
            <a:off x="171875" y="4517825"/>
            <a:ext cx="8520600" cy="426900"/>
          </a:xfrm>
          <a:prstGeom prst="rect">
            <a:avLst/>
          </a:prstGeom>
        </p:spPr>
        <p:txBody>
          <a:bodyPr spcFirstLastPara="1" wrap="square" lIns="91425" tIns="91425" rIns="91425" bIns="91425" anchor="t" anchorCtr="0">
            <a:noAutofit/>
          </a:bodyPr>
          <a:lstStyle/>
          <a:p>
            <a:pPr marL="0" lvl="0" indent="0">
              <a:spcAft>
                <a:spcPts val="1200"/>
              </a:spcAft>
              <a:buNone/>
            </a:pPr>
            <a:r>
              <a:rPr lang="en" sz="1400" dirty="0"/>
              <a:t>Short link: </a:t>
            </a:r>
            <a:r>
              <a:rPr lang="en-US" sz="1400" dirty="0"/>
              <a:t>beav.es/G8V</a:t>
            </a:r>
            <a:endParaRP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215575" y="182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Building Your Own Simple Snow Anchor</a:t>
            </a:r>
            <a:endParaRPr/>
          </a:p>
        </p:txBody>
      </p:sp>
      <p:sp>
        <p:nvSpPr>
          <p:cNvPr id="110" name="Google Shape;110;p20"/>
          <p:cNvSpPr txBox="1">
            <a:spLocks noGrp="1"/>
          </p:cNvSpPr>
          <p:nvPr>
            <p:ph type="body" idx="1"/>
          </p:nvPr>
        </p:nvSpPr>
        <p:spPr>
          <a:xfrm>
            <a:off x="215575" y="755550"/>
            <a:ext cx="8697600" cy="403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Need: a digging tool, a metal pipe, a rope, and snow (preferably on a slope)</a:t>
            </a:r>
            <a:endParaRPr dirty="0"/>
          </a:p>
          <a:p>
            <a:pPr marL="457200" lvl="0" indent="-342900" algn="l" rtl="0">
              <a:spcBef>
                <a:spcPts val="1200"/>
              </a:spcBef>
              <a:spcAft>
                <a:spcPts val="0"/>
              </a:spcAft>
              <a:buSzPts val="1800"/>
              <a:buChar char="●"/>
            </a:pPr>
            <a:r>
              <a:rPr lang="en" dirty="0"/>
              <a:t>Dig a trench in the snow length of the object, perpendicular to the load</a:t>
            </a:r>
            <a:endParaRPr dirty="0"/>
          </a:p>
          <a:p>
            <a:pPr marL="457200" lvl="0" indent="-342900" algn="l" rtl="0">
              <a:spcBef>
                <a:spcPts val="0"/>
              </a:spcBef>
              <a:spcAft>
                <a:spcPts val="0"/>
              </a:spcAft>
              <a:buSzPts val="1800"/>
              <a:buChar char="●"/>
            </a:pPr>
            <a:r>
              <a:rPr lang="en" dirty="0"/>
              <a:t>Loop the rope around the metal pipe using a girth hitch &amp; place it in the trench</a:t>
            </a:r>
            <a:endParaRPr dirty="0"/>
          </a:p>
          <a:p>
            <a:pPr marL="457200" lvl="0" indent="-342900" algn="l" rtl="0">
              <a:spcBef>
                <a:spcPts val="0"/>
              </a:spcBef>
              <a:spcAft>
                <a:spcPts val="0"/>
              </a:spcAft>
              <a:buSzPts val="1800"/>
              <a:buChar char="●"/>
            </a:pPr>
            <a:r>
              <a:rPr lang="en" dirty="0"/>
              <a:t>At the bottom of the trench, in the center lengthwise, dig out a slot for the rope in the direction of pull up to the surface</a:t>
            </a:r>
            <a:endParaRPr dirty="0"/>
          </a:p>
          <a:p>
            <a:pPr marL="457200" lvl="0" indent="-342900" algn="l" rtl="0">
              <a:spcBef>
                <a:spcPts val="0"/>
              </a:spcBef>
              <a:spcAft>
                <a:spcPts val="0"/>
              </a:spcAft>
              <a:buSzPts val="1800"/>
              <a:buChar char="●"/>
            </a:pPr>
            <a:r>
              <a:rPr lang="en" dirty="0"/>
              <a:t>Fill in the trench and slot, compacting the snow as much as possible (stomp on it!) Just don’t cover the tail of the rope!</a:t>
            </a:r>
            <a:endParaRPr dirty="0"/>
          </a:p>
          <a:p>
            <a:pPr marL="457200" lvl="0" indent="-342900" algn="l" rtl="0">
              <a:spcBef>
                <a:spcPts val="0"/>
              </a:spcBef>
              <a:spcAft>
                <a:spcPts val="0"/>
              </a:spcAft>
              <a:buSzPts val="1800"/>
              <a:buChar char="●"/>
            </a:pPr>
            <a:r>
              <a:rPr lang="en" dirty="0"/>
              <a:t>Test the strength of your anchor by pulling on the rope. </a:t>
            </a:r>
            <a:r>
              <a:rPr lang="en" dirty="0">
                <a:solidFill>
                  <a:schemeClr val="accent6"/>
                </a:solidFill>
              </a:rPr>
              <a:t>Brace yourself in case the anchor fails!</a:t>
            </a:r>
            <a:endParaRPr dirty="0">
              <a:solidFill>
                <a:schemeClr val="accent6"/>
              </a:solidFill>
            </a:endParaRPr>
          </a:p>
          <a:p>
            <a:pPr marL="1371600" lvl="0" indent="0" algn="l" rtl="0">
              <a:spcBef>
                <a:spcPts val="1200"/>
              </a:spcBef>
              <a:spcAft>
                <a:spcPts val="1200"/>
              </a:spcAft>
              <a:buNone/>
            </a:pPr>
            <a:r>
              <a:rPr lang="en" dirty="0">
                <a:solidFill>
                  <a:schemeClr val="accent5"/>
                </a:solidFill>
              </a:rPr>
              <a:t>Diagrams on next slide</a:t>
            </a:r>
            <a:endParaRPr dirty="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Build Your Own Simple Snow Anchor</a:t>
            </a:r>
            <a:endParaRPr/>
          </a:p>
        </p:txBody>
      </p:sp>
      <p:pic>
        <p:nvPicPr>
          <p:cNvPr id="116" name="Google Shape;116;p21" descr="Diagram showing a top view of an object positioned near a vertical gray barrier with two parallel purple lines extending left toward a labeled crevasse. The diagram illustrates the setup before being buried with snow, highlighting spatial orientation and direction."/>
          <p:cNvPicPr preferRelativeResize="0"/>
          <p:nvPr/>
        </p:nvPicPr>
        <p:blipFill rotWithShape="1">
          <a:blip r:embed="rId3">
            <a:alphaModFix/>
          </a:blip>
          <a:srcRect t="4381" r="58817" b="42063"/>
          <a:stretch/>
        </p:blipFill>
        <p:spPr>
          <a:xfrm>
            <a:off x="425300" y="1238713"/>
            <a:ext cx="2528326" cy="2465924"/>
          </a:xfrm>
          <a:prstGeom prst="rect">
            <a:avLst/>
          </a:prstGeom>
          <a:noFill/>
          <a:ln>
            <a:noFill/>
          </a:ln>
        </p:spPr>
      </p:pic>
      <p:pic>
        <p:nvPicPr>
          <p:cNvPr id="117" name="Google Shape;117;p21" descr="Diagram showing a side view of a snow structure before burying, with a purple line extending from a gray circle towards a crevasse indicated by an arrow. The diagram highlights spatial relationships between the snow surface, crevasse, and a specific point marked by the gray circle."/>
          <p:cNvPicPr preferRelativeResize="0"/>
          <p:nvPr/>
        </p:nvPicPr>
        <p:blipFill rotWithShape="1">
          <a:blip r:embed="rId4">
            <a:alphaModFix/>
          </a:blip>
          <a:srcRect l="22400" t="8711" r="10192" b="44404"/>
          <a:stretch/>
        </p:blipFill>
        <p:spPr>
          <a:xfrm>
            <a:off x="3626500" y="1238725"/>
            <a:ext cx="4727318" cy="2465899"/>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444</Words>
  <Application>Microsoft Office PowerPoint</Application>
  <PresentationFormat>On-screen Show (16:9)</PresentationFormat>
  <Paragraphs>49</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Simple Dark</vt:lpstr>
      <vt:lpstr>Ice in Polar Regions</vt:lpstr>
      <vt:lpstr>Ice in oceans</vt:lpstr>
      <vt:lpstr>Ice on land</vt:lpstr>
      <vt:lpstr>Glaciers are dynamic</vt:lpstr>
      <vt:lpstr>Crevasse Safety</vt:lpstr>
      <vt:lpstr>Crevasse Rescue Training</vt:lpstr>
      <vt:lpstr>Video of Crevasse Rescue Practice</vt:lpstr>
      <vt:lpstr>Building Your Own Simple Snow Anchor</vt:lpstr>
      <vt:lpstr>Build Your Own Simple Snow Anchor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Sawyer, Jessica</dc:creator>
  <cp:lastModifiedBy>Sawyer, Jessica</cp:lastModifiedBy>
  <cp:revision>2</cp:revision>
  <dcterms:modified xsi:type="dcterms:W3CDTF">2026-03-16T14:51:48Z</dcterms:modified>
</cp:coreProperties>
</file>